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8" r:id="rId41"/>
  </p:sldIdLst>
  <p:sldSz cx="9144000" cy="5143500" type="screen16x9"/>
  <p:notesSz cx="6858000" cy="9144000"/>
  <p:embeddedFontLst>
    <p:embeddedFont>
      <p:font typeface="Georgia" panose="02040502050405020303" pitchFamily="18" charset="0"/>
      <p:regular r:id="rId43"/>
      <p:bold r:id="rId44"/>
      <p:italic r:id="rId45"/>
      <p:boldItalic r:id="rId46"/>
    </p:embeddedFont>
    <p:embeddedFont>
      <p:font typeface="Montserrat" panose="020B0604020202020204" charset="-52"/>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Book Antiqua" panose="02040602050305030304"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27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27755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773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669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699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149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751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45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9480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976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324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801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84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2081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329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4727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258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1885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2954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386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8075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6289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320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611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0297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4414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498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11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1564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6587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9621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4507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8697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9915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29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3574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355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055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956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738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630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772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978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ru" sz="2000">
                <a:latin typeface="Times New Roman"/>
                <a:ea typeface="Times New Roman"/>
                <a:cs typeface="Times New Roman"/>
                <a:sym typeface="Times New Roman"/>
              </a:rPr>
              <a:t>әл-Фараби атындағы Қазақ Ұлттық университеті</a:t>
            </a:r>
            <a:endParaRPr sz="2000">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ru" sz="2000">
                <a:latin typeface="Times New Roman"/>
                <a:ea typeface="Times New Roman"/>
                <a:cs typeface="Times New Roman"/>
                <a:sym typeface="Times New Roman"/>
              </a:rPr>
              <a:t>Жоғарғы медицина мектебі</a:t>
            </a:r>
            <a:endParaRPr sz="2000">
              <a:latin typeface="Georgia"/>
              <a:ea typeface="Georgia"/>
              <a:cs typeface="Georgia"/>
              <a:sym typeface="Georgia"/>
            </a:endParaRPr>
          </a:p>
          <a:p>
            <a:pPr marL="0" lvl="0" indent="0" algn="ctr" rtl="0">
              <a:lnSpc>
                <a:spcPct val="100000"/>
              </a:lnSpc>
              <a:spcBef>
                <a:spcPts val="0"/>
              </a:spcBef>
              <a:spcAft>
                <a:spcPts val="0"/>
              </a:spcAft>
              <a:buClr>
                <a:schemeClr val="dk1"/>
              </a:buClr>
              <a:buSzPts val="2800"/>
              <a:buFont typeface="Calibri"/>
              <a:buNone/>
            </a:pPr>
            <a:endParaRPr sz="2200">
              <a:latin typeface="Calibri"/>
              <a:ea typeface="Calibri"/>
              <a:cs typeface="Calibri"/>
              <a:sym typeface="Calibri"/>
            </a:endParaRPr>
          </a:p>
        </p:txBody>
      </p:sp>
      <p:sp>
        <p:nvSpPr>
          <p:cNvPr id="55" name="Google Shape;55;p13"/>
          <p:cNvSpPr txBox="1">
            <a:spLocks noGrp="1"/>
          </p:cNvSpPr>
          <p:nvPr>
            <p:ph type="subTitle" idx="1"/>
          </p:nvPr>
        </p:nvSpPr>
        <p:spPr>
          <a:xfrm>
            <a:off x="311700" y="2300100"/>
            <a:ext cx="8520600" cy="74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600" b="1">
                <a:solidFill>
                  <a:schemeClr val="dk1"/>
                </a:solidFill>
                <a:highlight>
                  <a:schemeClr val="lt1"/>
                </a:highlight>
                <a:latin typeface="Times New Roman"/>
                <a:ea typeface="Times New Roman"/>
                <a:cs typeface="Times New Roman"/>
                <a:sym typeface="Times New Roman"/>
              </a:rPr>
              <a:t>Спирттер, Фенолдар, Эфирлер</a:t>
            </a:r>
            <a:endParaRPr sz="3600" b="1">
              <a:solidFill>
                <a:schemeClr val="dk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subTitle" idx="1"/>
          </p:nvPr>
        </p:nvSpPr>
        <p:spPr>
          <a:xfrm>
            <a:off x="165775" y="167475"/>
            <a:ext cx="8520600" cy="4828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ru" sz="2400" b="1" i="1">
                <a:solidFill>
                  <a:schemeClr val="dk1"/>
                </a:solidFill>
              </a:rPr>
              <a:t>Сығылған және сызықтық форматта спирттердің құрылымын жазып, атаңыз:</a:t>
            </a:r>
            <a:endParaRPr sz="2400">
              <a:solidFill>
                <a:schemeClr val="dk1"/>
              </a:solidFill>
              <a:highlight>
                <a:srgbClr val="93C47D"/>
              </a:highlight>
            </a:endParaRPr>
          </a:p>
          <a:p>
            <a:pPr marL="0" lvl="0" indent="0" algn="just" rtl="0">
              <a:lnSpc>
                <a:spcPct val="100000"/>
              </a:lnSpc>
              <a:spcBef>
                <a:spcPts val="0"/>
              </a:spcBef>
              <a:spcAft>
                <a:spcPts val="0"/>
              </a:spcAft>
              <a:buSzPts val="2800"/>
              <a:buNone/>
            </a:pPr>
            <a:endParaRPr sz="2400">
              <a:solidFill>
                <a:schemeClr val="dk1"/>
              </a:solidFill>
              <a:highlight>
                <a:srgbClr val="93C47D"/>
              </a:highlight>
            </a:endParaRPr>
          </a:p>
          <a:p>
            <a:pPr marL="0" lvl="0" indent="0" algn="just" rtl="0">
              <a:lnSpc>
                <a:spcPct val="100000"/>
              </a:lnSpc>
              <a:spcBef>
                <a:spcPts val="0"/>
              </a:spcBef>
              <a:spcAft>
                <a:spcPts val="0"/>
              </a:spcAft>
              <a:buSzPts val="2800"/>
              <a:buNone/>
            </a:pPr>
            <a:r>
              <a:rPr lang="ru" sz="2400">
                <a:solidFill>
                  <a:schemeClr val="dk1"/>
                </a:solidFill>
              </a:rPr>
              <a:t>Пропан</a:t>
            </a:r>
            <a:r>
              <a:rPr lang="ru" sz="2400">
                <a:solidFill>
                  <a:srgbClr val="FF0000"/>
                </a:solidFill>
              </a:rPr>
              <a:t>ол</a:t>
            </a:r>
            <a:r>
              <a:rPr lang="ru" sz="2400">
                <a:solidFill>
                  <a:schemeClr val="dk1"/>
                </a:solidFill>
              </a:rPr>
              <a:t>-1 немесе н-пропан</a:t>
            </a:r>
            <a:r>
              <a:rPr lang="ru" sz="2400">
                <a:solidFill>
                  <a:srgbClr val="FF0000"/>
                </a:solidFill>
              </a:rPr>
              <a:t>ол</a:t>
            </a:r>
            <a:r>
              <a:rPr lang="ru" sz="2400">
                <a:solidFill>
                  <a:schemeClr val="dk1"/>
                </a:solidFill>
              </a:rPr>
              <a:t>	</a:t>
            </a:r>
            <a:r>
              <a:rPr lang="ru" sz="2400" b="1">
                <a:solidFill>
                  <a:schemeClr val="dk1"/>
                </a:solidFill>
              </a:rPr>
              <a:t>CH</a:t>
            </a:r>
            <a:r>
              <a:rPr lang="ru" sz="2400" b="1" baseline="-25000">
                <a:solidFill>
                  <a:schemeClr val="dk1"/>
                </a:solidFill>
              </a:rPr>
              <a:t>3</a:t>
            </a:r>
            <a:r>
              <a:rPr lang="ru" sz="2400" b="1">
                <a:solidFill>
                  <a:schemeClr val="dk1"/>
                </a:solidFill>
              </a:rPr>
              <a:t>CH</a:t>
            </a:r>
            <a:r>
              <a:rPr lang="ru" sz="2400" b="1" baseline="-25000">
                <a:solidFill>
                  <a:schemeClr val="dk1"/>
                </a:solidFill>
              </a:rPr>
              <a:t>2</a:t>
            </a:r>
            <a:r>
              <a:rPr lang="ru" sz="2400" b="1">
                <a:solidFill>
                  <a:schemeClr val="dk1"/>
                </a:solidFill>
              </a:rPr>
              <a:t>CH</a:t>
            </a:r>
            <a:r>
              <a:rPr lang="ru" sz="2400" b="1" baseline="-25000">
                <a:solidFill>
                  <a:schemeClr val="dk1"/>
                </a:solidFill>
              </a:rPr>
              <a:t>2</a:t>
            </a:r>
            <a:r>
              <a:rPr lang="ru" sz="2400" b="1">
                <a:solidFill>
                  <a:schemeClr val="dk1"/>
                </a:solidFill>
              </a:rPr>
              <a:t>-</a:t>
            </a:r>
            <a:r>
              <a:rPr lang="ru" sz="2400" b="1">
                <a:solidFill>
                  <a:srgbClr val="FF0000"/>
                </a:solidFill>
              </a:rPr>
              <a:t>OH</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Изопропан</a:t>
            </a:r>
            <a:r>
              <a:rPr lang="ru" sz="2400">
                <a:solidFill>
                  <a:srgbClr val="FF0000"/>
                </a:solidFill>
              </a:rPr>
              <a:t>ол</a:t>
            </a:r>
            <a:r>
              <a:rPr lang="ru" sz="2400">
                <a:solidFill>
                  <a:schemeClr val="dk1"/>
                </a:solidFill>
              </a:rPr>
              <a:t>  немесе пропан</a:t>
            </a:r>
            <a:r>
              <a:rPr lang="ru" sz="2400">
                <a:solidFill>
                  <a:srgbClr val="FF0000"/>
                </a:solidFill>
              </a:rPr>
              <a:t>ол</a:t>
            </a:r>
            <a:r>
              <a:rPr lang="ru" sz="2400">
                <a:solidFill>
                  <a:schemeClr val="dk1"/>
                </a:solidFill>
              </a:rPr>
              <a:t>-2 	</a:t>
            </a:r>
            <a:r>
              <a:rPr lang="ru" sz="2400" b="1">
                <a:solidFill>
                  <a:schemeClr val="dk1"/>
                </a:solidFill>
              </a:rPr>
              <a:t>(CH</a:t>
            </a:r>
            <a:r>
              <a:rPr lang="ru" sz="2400" b="1" baseline="-25000">
                <a:solidFill>
                  <a:schemeClr val="dk1"/>
                </a:solidFill>
              </a:rPr>
              <a:t>3</a:t>
            </a:r>
            <a:r>
              <a:rPr lang="ru" sz="2400" b="1">
                <a:solidFill>
                  <a:schemeClr val="dk1"/>
                </a:solidFill>
              </a:rPr>
              <a:t>)</a:t>
            </a:r>
            <a:r>
              <a:rPr lang="ru" sz="2400" b="1" baseline="-25000">
                <a:solidFill>
                  <a:schemeClr val="dk1"/>
                </a:solidFill>
              </a:rPr>
              <a:t>2</a:t>
            </a:r>
            <a:r>
              <a:rPr lang="ru" sz="2400" b="1">
                <a:solidFill>
                  <a:schemeClr val="dk1"/>
                </a:solidFill>
              </a:rPr>
              <a:t>CH-</a:t>
            </a:r>
            <a:r>
              <a:rPr lang="ru" sz="2400" b="1">
                <a:solidFill>
                  <a:srgbClr val="FF0000"/>
                </a:solidFill>
              </a:rPr>
              <a:t>OH</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Изобутан</a:t>
            </a:r>
            <a:r>
              <a:rPr lang="ru" sz="2400">
                <a:solidFill>
                  <a:srgbClr val="FF0000"/>
                </a:solidFill>
              </a:rPr>
              <a:t>ол</a:t>
            </a:r>
            <a:r>
              <a:rPr lang="ru" sz="2400">
                <a:solidFill>
                  <a:schemeClr val="dk1"/>
                </a:solidFill>
              </a:rPr>
              <a:t> немесе бутан</a:t>
            </a:r>
            <a:r>
              <a:rPr lang="ru" sz="2400">
                <a:solidFill>
                  <a:srgbClr val="FF0000"/>
                </a:solidFill>
              </a:rPr>
              <a:t>ол</a:t>
            </a:r>
            <a:r>
              <a:rPr lang="ru" sz="2400">
                <a:solidFill>
                  <a:schemeClr val="dk1"/>
                </a:solidFill>
              </a:rPr>
              <a:t>-2</a:t>
            </a:r>
            <a:r>
              <a:rPr lang="ru" sz="2400" b="1">
                <a:solidFill>
                  <a:schemeClr val="dk1"/>
                </a:solidFill>
              </a:rPr>
              <a:t>		(CH</a:t>
            </a:r>
            <a:r>
              <a:rPr lang="ru" sz="2400" b="1" baseline="-25000">
                <a:solidFill>
                  <a:schemeClr val="dk1"/>
                </a:solidFill>
              </a:rPr>
              <a:t>3</a:t>
            </a:r>
            <a:r>
              <a:rPr lang="ru" sz="2400" b="1">
                <a:solidFill>
                  <a:schemeClr val="dk1"/>
                </a:solidFill>
              </a:rPr>
              <a:t>)</a:t>
            </a:r>
            <a:r>
              <a:rPr lang="ru" sz="2400" b="1" baseline="-25000">
                <a:solidFill>
                  <a:schemeClr val="dk1"/>
                </a:solidFill>
              </a:rPr>
              <a:t>2</a:t>
            </a:r>
            <a:r>
              <a:rPr lang="ru" sz="2400" b="1">
                <a:solidFill>
                  <a:schemeClr val="dk1"/>
                </a:solidFill>
              </a:rPr>
              <a:t>CHCH</a:t>
            </a:r>
            <a:r>
              <a:rPr lang="ru" sz="2400" b="1" baseline="-25000">
                <a:solidFill>
                  <a:schemeClr val="dk1"/>
                </a:solidFill>
              </a:rPr>
              <a:t>2</a:t>
            </a:r>
            <a:r>
              <a:rPr lang="ru" sz="2400" b="1">
                <a:solidFill>
                  <a:schemeClr val="dk1"/>
                </a:solidFill>
              </a:rPr>
              <a:t>-</a:t>
            </a:r>
            <a:r>
              <a:rPr lang="ru" sz="2400" b="1">
                <a:solidFill>
                  <a:srgbClr val="FF0000"/>
                </a:solidFill>
              </a:rPr>
              <a:t>OH</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Үшін-бутан</a:t>
            </a:r>
            <a:r>
              <a:rPr lang="ru" sz="2400">
                <a:solidFill>
                  <a:srgbClr val="FF0000"/>
                </a:solidFill>
              </a:rPr>
              <a:t>ол</a:t>
            </a:r>
            <a:r>
              <a:rPr lang="ru" sz="2400" b="1">
                <a:solidFill>
                  <a:schemeClr val="dk1"/>
                </a:solidFill>
              </a:rPr>
              <a:t>						(CH</a:t>
            </a:r>
            <a:r>
              <a:rPr lang="ru" sz="2400" b="1" baseline="-25000">
                <a:solidFill>
                  <a:schemeClr val="dk1"/>
                </a:solidFill>
              </a:rPr>
              <a:t>3</a:t>
            </a:r>
            <a:r>
              <a:rPr lang="ru" sz="2400" b="1">
                <a:solidFill>
                  <a:schemeClr val="dk1"/>
                </a:solidFill>
              </a:rPr>
              <a:t>)</a:t>
            </a:r>
            <a:r>
              <a:rPr lang="ru" sz="2400" b="1" baseline="-25000">
                <a:solidFill>
                  <a:schemeClr val="dk1"/>
                </a:solidFill>
              </a:rPr>
              <a:t>3</a:t>
            </a:r>
            <a:r>
              <a:rPr lang="ru" sz="2400" b="1">
                <a:solidFill>
                  <a:schemeClr val="dk1"/>
                </a:solidFill>
              </a:rPr>
              <a:t>C-</a:t>
            </a:r>
            <a:r>
              <a:rPr lang="ru" sz="2400" b="1">
                <a:solidFill>
                  <a:srgbClr val="FF0000"/>
                </a:solidFill>
              </a:rPr>
              <a:t>OH</a:t>
            </a:r>
            <a:endParaRPr sz="2400" b="1">
              <a:solidFill>
                <a:srgbClr val="FF0000"/>
              </a:solidFill>
            </a:endParaRPr>
          </a:p>
          <a:p>
            <a:pPr marL="0" lvl="0" indent="0" algn="ctr" rtl="0">
              <a:lnSpc>
                <a:spcPct val="100000"/>
              </a:lnSpc>
              <a:spcBef>
                <a:spcPts val="0"/>
              </a:spcBef>
              <a:spcAft>
                <a:spcPts val="0"/>
              </a:spcAft>
              <a:buSzPts val="2800"/>
              <a:buNone/>
            </a:pPr>
            <a:endParaRPr/>
          </a:p>
        </p:txBody>
      </p:sp>
      <p:pic>
        <p:nvPicPr>
          <p:cNvPr id="126" name="Google Shape;126;p22" descr="Картинки по запросу tret-butanol"/>
          <p:cNvPicPr preferRelativeResize="0"/>
          <p:nvPr/>
        </p:nvPicPr>
        <p:blipFill rotWithShape="1">
          <a:blip r:embed="rId3">
            <a:alphaModFix/>
          </a:blip>
          <a:srcRect l="7040" t="17155" r="10026" b="15566"/>
          <a:stretch/>
        </p:blipFill>
        <p:spPr>
          <a:xfrm>
            <a:off x="7363750" y="3840850"/>
            <a:ext cx="1423525" cy="1154825"/>
          </a:xfrm>
          <a:prstGeom prst="rect">
            <a:avLst/>
          </a:prstGeom>
          <a:noFill/>
          <a:ln>
            <a:noFill/>
          </a:ln>
        </p:spPr>
      </p:pic>
      <p:pic>
        <p:nvPicPr>
          <p:cNvPr id="127" name="Google Shape;127;p22" descr="Картинки по запросу isobutanol structure"/>
          <p:cNvPicPr preferRelativeResize="0"/>
          <p:nvPr/>
        </p:nvPicPr>
        <p:blipFill rotWithShape="1">
          <a:blip r:embed="rId4">
            <a:alphaModFix/>
          </a:blip>
          <a:srcRect l="13784" t="23681" b="26187"/>
          <a:stretch/>
        </p:blipFill>
        <p:spPr>
          <a:xfrm>
            <a:off x="7175425" y="2811150"/>
            <a:ext cx="1847675" cy="1074350"/>
          </a:xfrm>
          <a:prstGeom prst="rect">
            <a:avLst/>
          </a:prstGeom>
          <a:noFill/>
          <a:ln>
            <a:noFill/>
          </a:ln>
        </p:spPr>
      </p:pic>
      <p:pic>
        <p:nvPicPr>
          <p:cNvPr id="128" name="Google Shape;128;p22" descr="Картинки по запросу isopropanol structure"/>
          <p:cNvPicPr preferRelativeResize="0"/>
          <p:nvPr/>
        </p:nvPicPr>
        <p:blipFill rotWithShape="1">
          <a:blip r:embed="rId5">
            <a:alphaModFix/>
          </a:blip>
          <a:srcRect l="4384" t="13153" r="3500" b="13526"/>
          <a:stretch/>
        </p:blipFill>
        <p:spPr>
          <a:xfrm>
            <a:off x="7240850" y="1656325"/>
            <a:ext cx="1450926" cy="1154825"/>
          </a:xfrm>
          <a:prstGeom prst="rect">
            <a:avLst/>
          </a:prstGeom>
          <a:noFill/>
          <a:ln>
            <a:noFill/>
          </a:ln>
        </p:spPr>
      </p:pic>
      <p:pic>
        <p:nvPicPr>
          <p:cNvPr id="129" name="Google Shape;129;p22" descr="Картинки по запросу propanol structure"/>
          <p:cNvPicPr preferRelativeResize="0"/>
          <p:nvPr/>
        </p:nvPicPr>
        <p:blipFill rotWithShape="1">
          <a:blip r:embed="rId6">
            <a:alphaModFix/>
          </a:blip>
          <a:srcRect l="3818" t="34831" b="36709"/>
          <a:stretch/>
        </p:blipFill>
        <p:spPr>
          <a:xfrm>
            <a:off x="7117850" y="1202300"/>
            <a:ext cx="1911450" cy="565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subTitle" idx="1"/>
          </p:nvPr>
        </p:nvSpPr>
        <p:spPr>
          <a:xfrm>
            <a:off x="137125" y="148225"/>
            <a:ext cx="8520600" cy="1140900"/>
          </a:xfrm>
          <a:prstGeom prst="rect">
            <a:avLst/>
          </a:prstGeom>
          <a:noFill/>
          <a:ln>
            <a:noFill/>
          </a:ln>
        </p:spPr>
        <p:txBody>
          <a:bodyPr spcFirstLastPara="1" wrap="square" lIns="91425" tIns="91425" rIns="91425" bIns="91425" anchor="t" anchorCtr="0">
            <a:noAutofit/>
          </a:bodyPr>
          <a:lstStyle/>
          <a:p>
            <a:pPr marL="0" lvl="0" indent="0" algn="just" rtl="0">
              <a:lnSpc>
                <a:spcPct val="140000"/>
              </a:lnSpc>
              <a:spcBef>
                <a:spcPts val="0"/>
              </a:spcBef>
              <a:spcAft>
                <a:spcPts val="0"/>
              </a:spcAft>
              <a:buSzPts val="2800"/>
              <a:buNone/>
            </a:pPr>
            <a:r>
              <a:rPr lang="ru" sz="1900">
                <a:solidFill>
                  <a:schemeClr val="dk1"/>
                </a:solidFill>
                <a:highlight>
                  <a:srgbClr val="D5A6BD"/>
                </a:highlight>
              </a:rPr>
              <a:t>Мысал: Екі қосылыстың құрылымын жазыңыз.</a:t>
            </a:r>
            <a:endParaRPr sz="1900">
              <a:solidFill>
                <a:schemeClr val="dk1"/>
              </a:solidFill>
            </a:endParaRPr>
          </a:p>
          <a:p>
            <a:pPr marL="457200" lvl="0" indent="0" algn="just" rtl="0">
              <a:lnSpc>
                <a:spcPct val="140000"/>
              </a:lnSpc>
              <a:spcBef>
                <a:spcPts val="1500"/>
              </a:spcBef>
              <a:spcAft>
                <a:spcPts val="0"/>
              </a:spcAft>
              <a:buSzPts val="2800"/>
              <a:buNone/>
            </a:pPr>
            <a:r>
              <a:rPr lang="ru" sz="1900">
                <a:solidFill>
                  <a:schemeClr val="dk1"/>
                </a:solidFill>
              </a:rPr>
              <a:t>2-Гексанол							3-метил-2-пентанол</a:t>
            </a:r>
            <a:endParaRPr sz="1900">
              <a:solidFill>
                <a:schemeClr val="dk1"/>
              </a:solidFill>
            </a:endParaRPr>
          </a:p>
          <a:p>
            <a:pPr marL="0" lvl="0" indent="0" algn="ctr" rtl="0">
              <a:lnSpc>
                <a:spcPct val="100000"/>
              </a:lnSpc>
              <a:spcBef>
                <a:spcPts val="1500"/>
              </a:spcBef>
              <a:spcAft>
                <a:spcPts val="0"/>
              </a:spcAft>
              <a:buSzPts val="2800"/>
              <a:buNone/>
            </a:pPr>
            <a:endParaRPr sz="3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subTitle" idx="1"/>
          </p:nvPr>
        </p:nvSpPr>
        <p:spPr>
          <a:xfrm>
            <a:off x="311700" y="148225"/>
            <a:ext cx="8520600" cy="1140900"/>
          </a:xfrm>
          <a:prstGeom prst="rect">
            <a:avLst/>
          </a:prstGeom>
          <a:noFill/>
          <a:ln>
            <a:noFill/>
          </a:ln>
        </p:spPr>
        <p:txBody>
          <a:bodyPr spcFirstLastPara="1" wrap="square" lIns="91425" tIns="91425" rIns="91425" bIns="91425" anchor="t" anchorCtr="0">
            <a:noAutofit/>
          </a:bodyPr>
          <a:lstStyle/>
          <a:p>
            <a:pPr marL="0" lvl="0" indent="0" algn="just" rtl="0">
              <a:lnSpc>
                <a:spcPct val="140000"/>
              </a:lnSpc>
              <a:spcBef>
                <a:spcPts val="0"/>
              </a:spcBef>
              <a:spcAft>
                <a:spcPts val="0"/>
              </a:spcAft>
              <a:buClr>
                <a:schemeClr val="dk1"/>
              </a:buClr>
              <a:buSzPts val="1100"/>
              <a:buFont typeface="Arial"/>
              <a:buNone/>
            </a:pPr>
            <a:r>
              <a:rPr lang="ru" sz="1900">
                <a:solidFill>
                  <a:schemeClr val="dk1"/>
                </a:solidFill>
                <a:highlight>
                  <a:srgbClr val="D5A6BD"/>
                </a:highlight>
              </a:rPr>
              <a:t>Мысал: Екі қосылыстың құрылымын жазыңыз.</a:t>
            </a:r>
            <a:endParaRPr sz="1900">
              <a:solidFill>
                <a:schemeClr val="dk1"/>
              </a:solidFill>
            </a:endParaRPr>
          </a:p>
          <a:p>
            <a:pPr marL="457200" lvl="0" indent="0" algn="just" rtl="0">
              <a:lnSpc>
                <a:spcPct val="140000"/>
              </a:lnSpc>
              <a:spcBef>
                <a:spcPts val="1500"/>
              </a:spcBef>
              <a:spcAft>
                <a:spcPts val="0"/>
              </a:spcAft>
              <a:buSzPts val="2800"/>
              <a:buNone/>
            </a:pPr>
            <a:r>
              <a:rPr lang="ru" sz="1900">
                <a:solidFill>
                  <a:schemeClr val="dk1"/>
                </a:solidFill>
              </a:rPr>
              <a:t>2-Гексанол									3-метил-2-пентанол</a:t>
            </a:r>
            <a:endParaRPr sz="1900">
              <a:solidFill>
                <a:schemeClr val="dk1"/>
              </a:solidFill>
            </a:endParaRPr>
          </a:p>
          <a:p>
            <a:pPr marL="0" lvl="0" indent="0" algn="ctr" rtl="0">
              <a:lnSpc>
                <a:spcPct val="100000"/>
              </a:lnSpc>
              <a:spcBef>
                <a:spcPts val="1500"/>
              </a:spcBef>
              <a:spcAft>
                <a:spcPts val="0"/>
              </a:spcAft>
              <a:buSzPts val="2800"/>
              <a:buNone/>
            </a:pPr>
            <a:endParaRPr sz="3500"/>
          </a:p>
        </p:txBody>
      </p:sp>
      <p:pic>
        <p:nvPicPr>
          <p:cNvPr id="140" name="Google Shape;140;p24" descr="Ex 2 Sol 1 a.jpg"/>
          <p:cNvPicPr preferRelativeResize="0"/>
          <p:nvPr/>
        </p:nvPicPr>
        <p:blipFill rotWithShape="1">
          <a:blip r:embed="rId3">
            <a:alphaModFix/>
          </a:blip>
          <a:srcRect l="27727" r="27155"/>
          <a:stretch/>
        </p:blipFill>
        <p:spPr>
          <a:xfrm>
            <a:off x="739225" y="1943325"/>
            <a:ext cx="2578476" cy="704625"/>
          </a:xfrm>
          <a:prstGeom prst="rect">
            <a:avLst/>
          </a:prstGeom>
          <a:noFill/>
          <a:ln>
            <a:noFill/>
          </a:ln>
        </p:spPr>
      </p:pic>
      <p:grpSp>
        <p:nvGrpSpPr>
          <p:cNvPr id="141" name="Google Shape;141;p24"/>
          <p:cNvGrpSpPr/>
          <p:nvPr/>
        </p:nvGrpSpPr>
        <p:grpSpPr>
          <a:xfrm>
            <a:off x="5520150" y="1898300"/>
            <a:ext cx="3137700" cy="1082825"/>
            <a:chOff x="5520150" y="1745900"/>
            <a:chExt cx="3137700" cy="1082825"/>
          </a:xfrm>
        </p:grpSpPr>
        <p:sp>
          <p:nvSpPr>
            <p:cNvPr id="142" name="Google Shape;142;p24"/>
            <p:cNvSpPr txBox="1"/>
            <p:nvPr/>
          </p:nvSpPr>
          <p:spPr>
            <a:xfrm>
              <a:off x="5520150" y="1745900"/>
              <a:ext cx="3137700" cy="5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ru" sz="3100" b="0" i="0" u="none" strike="noStrike" cap="none">
                  <a:solidFill>
                    <a:schemeClr val="dk1"/>
                  </a:solidFill>
                  <a:latin typeface="Arial"/>
                  <a:ea typeface="Arial"/>
                  <a:cs typeface="Arial"/>
                  <a:sym typeface="Arial"/>
                </a:rPr>
                <a:t>–C–C–C–C–C–</a:t>
              </a:r>
              <a:endParaRPr sz="3300" b="0" i="0" u="none" strike="noStrike" cap="none">
                <a:solidFill>
                  <a:srgbClr val="000000"/>
                </a:solidFill>
                <a:latin typeface="Arial"/>
                <a:ea typeface="Arial"/>
                <a:cs typeface="Arial"/>
                <a:sym typeface="Arial"/>
              </a:endParaRPr>
            </a:p>
          </p:txBody>
        </p:sp>
        <p:pic>
          <p:nvPicPr>
            <p:cNvPr id="143" name="Google Shape;143;p24" descr="Ex 2 Sol 2.jpg"/>
            <p:cNvPicPr preferRelativeResize="0"/>
            <p:nvPr/>
          </p:nvPicPr>
          <p:blipFill rotWithShape="1">
            <a:blip r:embed="rId4">
              <a:alphaModFix/>
            </a:blip>
            <a:srcRect l="39503" t="38378" r="44310"/>
            <a:stretch/>
          </p:blipFill>
          <p:spPr>
            <a:xfrm>
              <a:off x="6330238" y="2314775"/>
              <a:ext cx="1039781" cy="513950"/>
            </a:xfrm>
            <a:prstGeom prst="rect">
              <a:avLst/>
            </a:prstGeom>
            <a:noFill/>
            <a:ln>
              <a:noFill/>
            </a:ln>
          </p:spPr>
        </p:pic>
      </p:grpSp>
      <p:sp>
        <p:nvSpPr>
          <p:cNvPr id="144" name="Google Shape;144;p24"/>
          <p:cNvSpPr txBox="1"/>
          <p:nvPr/>
        </p:nvSpPr>
        <p:spPr>
          <a:xfrm>
            <a:off x="137125" y="1480200"/>
            <a:ext cx="1571400" cy="33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chemeClr val="dk1"/>
                </a:solidFill>
                <a:latin typeface="Arial"/>
                <a:ea typeface="Arial"/>
                <a:cs typeface="Arial"/>
                <a:sym typeface="Arial"/>
              </a:rPr>
              <a:t>Қадам</a:t>
            </a:r>
            <a:r>
              <a:rPr lang="ru" sz="1400" b="0" i="0" u="none" strike="noStrike" cap="none">
                <a:solidFill>
                  <a:srgbClr val="000000"/>
                </a:solidFill>
                <a:latin typeface="Arial"/>
                <a:ea typeface="Arial"/>
                <a:cs typeface="Arial"/>
                <a:sym typeface="Arial"/>
              </a:rPr>
              <a:t> 1</a:t>
            </a:r>
            <a:endParaRPr sz="1400" b="0" i="0" u="none" strike="noStrike" cap="none">
              <a:solidFill>
                <a:srgbClr val="000000"/>
              </a:solidFill>
              <a:latin typeface="Arial"/>
              <a:ea typeface="Arial"/>
              <a:cs typeface="Arial"/>
              <a:sym typeface="Arial"/>
            </a:endParaRPr>
          </a:p>
        </p:txBody>
      </p:sp>
      <p:sp>
        <p:nvSpPr>
          <p:cNvPr id="145" name="Google Shape;145;p24"/>
          <p:cNvSpPr txBox="1"/>
          <p:nvPr/>
        </p:nvSpPr>
        <p:spPr>
          <a:xfrm>
            <a:off x="4572000" y="1480200"/>
            <a:ext cx="1571400" cy="33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chemeClr val="dk1"/>
                </a:solidFill>
                <a:latin typeface="Arial"/>
                <a:ea typeface="Arial"/>
                <a:cs typeface="Arial"/>
                <a:sym typeface="Arial"/>
              </a:rPr>
              <a:t>Қадам</a:t>
            </a:r>
            <a:r>
              <a:rPr lang="ru" sz="1400" b="0" i="0" u="none" strike="noStrike" cap="none">
                <a:solidFill>
                  <a:srgbClr val="000000"/>
                </a:solidFill>
                <a:latin typeface="Arial"/>
                <a:ea typeface="Arial"/>
                <a:cs typeface="Arial"/>
                <a:sym typeface="Arial"/>
              </a:rPr>
              <a:t>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subTitle" idx="1"/>
          </p:nvPr>
        </p:nvSpPr>
        <p:spPr>
          <a:xfrm>
            <a:off x="137125" y="148225"/>
            <a:ext cx="8520600" cy="1140900"/>
          </a:xfrm>
          <a:prstGeom prst="rect">
            <a:avLst/>
          </a:prstGeom>
          <a:noFill/>
          <a:ln>
            <a:noFill/>
          </a:ln>
        </p:spPr>
        <p:txBody>
          <a:bodyPr spcFirstLastPara="1" wrap="square" lIns="91425" tIns="91425" rIns="91425" bIns="91425" anchor="t" anchorCtr="0">
            <a:noAutofit/>
          </a:bodyPr>
          <a:lstStyle/>
          <a:p>
            <a:pPr marL="0" lvl="0" indent="0" algn="just" rtl="0">
              <a:lnSpc>
                <a:spcPct val="140000"/>
              </a:lnSpc>
              <a:spcBef>
                <a:spcPts val="0"/>
              </a:spcBef>
              <a:spcAft>
                <a:spcPts val="0"/>
              </a:spcAft>
              <a:buClr>
                <a:schemeClr val="dk1"/>
              </a:buClr>
              <a:buSzPts val="1100"/>
              <a:buFont typeface="Arial"/>
              <a:buNone/>
            </a:pPr>
            <a:r>
              <a:rPr lang="ru" sz="1900">
                <a:solidFill>
                  <a:schemeClr val="dk1"/>
                </a:solidFill>
                <a:highlight>
                  <a:srgbClr val="D5A6BD"/>
                </a:highlight>
              </a:rPr>
              <a:t>Мысал: Екі қосылыстың құрылымын жазыңыз.</a:t>
            </a:r>
            <a:endParaRPr sz="1900">
              <a:solidFill>
                <a:schemeClr val="dk1"/>
              </a:solidFill>
            </a:endParaRPr>
          </a:p>
          <a:p>
            <a:pPr marL="457200" lvl="0" indent="0" algn="just" rtl="0">
              <a:lnSpc>
                <a:spcPct val="140000"/>
              </a:lnSpc>
              <a:spcBef>
                <a:spcPts val="1500"/>
              </a:spcBef>
              <a:spcAft>
                <a:spcPts val="0"/>
              </a:spcAft>
              <a:buSzPts val="2800"/>
              <a:buNone/>
            </a:pPr>
            <a:r>
              <a:rPr lang="ru" sz="1900">
                <a:solidFill>
                  <a:schemeClr val="dk1"/>
                </a:solidFill>
              </a:rPr>
              <a:t>2-Гексанол									3-метил-2-пентанол</a:t>
            </a:r>
            <a:endParaRPr sz="1900">
              <a:solidFill>
                <a:schemeClr val="dk1"/>
              </a:solidFill>
            </a:endParaRPr>
          </a:p>
          <a:p>
            <a:pPr marL="0" lvl="0" indent="0" algn="ctr" rtl="0">
              <a:lnSpc>
                <a:spcPct val="100000"/>
              </a:lnSpc>
              <a:spcBef>
                <a:spcPts val="1500"/>
              </a:spcBef>
              <a:spcAft>
                <a:spcPts val="0"/>
              </a:spcAft>
              <a:buSzPts val="2800"/>
              <a:buNone/>
            </a:pPr>
            <a:endParaRPr sz="3500"/>
          </a:p>
        </p:txBody>
      </p:sp>
      <p:pic>
        <p:nvPicPr>
          <p:cNvPr id="151" name="Google Shape;151;p25" descr="Ex 2 Sol 1 a.jpg"/>
          <p:cNvPicPr preferRelativeResize="0"/>
          <p:nvPr/>
        </p:nvPicPr>
        <p:blipFill rotWithShape="1">
          <a:blip r:embed="rId3">
            <a:alphaModFix/>
          </a:blip>
          <a:srcRect l="27727" r="27155"/>
          <a:stretch/>
        </p:blipFill>
        <p:spPr>
          <a:xfrm>
            <a:off x="739225" y="1943325"/>
            <a:ext cx="2578476" cy="704625"/>
          </a:xfrm>
          <a:prstGeom prst="rect">
            <a:avLst/>
          </a:prstGeom>
          <a:noFill/>
          <a:ln>
            <a:noFill/>
          </a:ln>
        </p:spPr>
      </p:pic>
      <p:pic>
        <p:nvPicPr>
          <p:cNvPr id="152" name="Google Shape;152;p25" descr="Ex 2 Sol 1 b.jpg"/>
          <p:cNvPicPr preferRelativeResize="0"/>
          <p:nvPr/>
        </p:nvPicPr>
        <p:blipFill rotWithShape="1">
          <a:blip r:embed="rId4">
            <a:alphaModFix/>
          </a:blip>
          <a:srcRect l="33603" r="33733"/>
          <a:stretch/>
        </p:blipFill>
        <p:spPr>
          <a:xfrm>
            <a:off x="689625" y="3895100"/>
            <a:ext cx="2484425" cy="937175"/>
          </a:xfrm>
          <a:prstGeom prst="rect">
            <a:avLst/>
          </a:prstGeom>
          <a:noFill/>
          <a:ln>
            <a:noFill/>
          </a:ln>
        </p:spPr>
      </p:pic>
      <p:pic>
        <p:nvPicPr>
          <p:cNvPr id="153" name="Google Shape;153;p25" descr="Ex 2 Sol 2.jpg"/>
          <p:cNvPicPr preferRelativeResize="0"/>
          <p:nvPr/>
        </p:nvPicPr>
        <p:blipFill rotWithShape="1">
          <a:blip r:embed="rId5">
            <a:alphaModFix/>
          </a:blip>
          <a:srcRect l="33549" r="35667"/>
          <a:stretch/>
        </p:blipFill>
        <p:spPr>
          <a:xfrm>
            <a:off x="5913675" y="3818900"/>
            <a:ext cx="2222107" cy="937175"/>
          </a:xfrm>
          <a:prstGeom prst="rect">
            <a:avLst/>
          </a:prstGeom>
          <a:noFill/>
          <a:ln>
            <a:noFill/>
          </a:ln>
        </p:spPr>
      </p:pic>
      <p:grpSp>
        <p:nvGrpSpPr>
          <p:cNvPr id="154" name="Google Shape;154;p25"/>
          <p:cNvGrpSpPr/>
          <p:nvPr/>
        </p:nvGrpSpPr>
        <p:grpSpPr>
          <a:xfrm>
            <a:off x="5520150" y="1898300"/>
            <a:ext cx="3137700" cy="1082825"/>
            <a:chOff x="5520150" y="1745900"/>
            <a:chExt cx="3137700" cy="1082825"/>
          </a:xfrm>
        </p:grpSpPr>
        <p:sp>
          <p:nvSpPr>
            <p:cNvPr id="155" name="Google Shape;155;p25"/>
            <p:cNvSpPr txBox="1"/>
            <p:nvPr/>
          </p:nvSpPr>
          <p:spPr>
            <a:xfrm>
              <a:off x="5520150" y="1745900"/>
              <a:ext cx="3137700" cy="5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ru" sz="3100" b="0" i="0" u="none" strike="noStrike" cap="none">
                  <a:solidFill>
                    <a:schemeClr val="dk1"/>
                  </a:solidFill>
                  <a:latin typeface="Arial"/>
                  <a:ea typeface="Arial"/>
                  <a:cs typeface="Arial"/>
                  <a:sym typeface="Arial"/>
                </a:rPr>
                <a:t>–C–C–C–C–C–</a:t>
              </a:r>
              <a:endParaRPr sz="3300" b="0" i="0" u="none" strike="noStrike" cap="none">
                <a:solidFill>
                  <a:srgbClr val="000000"/>
                </a:solidFill>
                <a:latin typeface="Arial"/>
                <a:ea typeface="Arial"/>
                <a:cs typeface="Arial"/>
                <a:sym typeface="Arial"/>
              </a:endParaRPr>
            </a:p>
          </p:txBody>
        </p:sp>
        <p:pic>
          <p:nvPicPr>
            <p:cNvPr id="156" name="Google Shape;156;p25" descr="Ex 2 Sol 2.jpg"/>
            <p:cNvPicPr preferRelativeResize="0"/>
            <p:nvPr/>
          </p:nvPicPr>
          <p:blipFill rotWithShape="1">
            <a:blip r:embed="rId5">
              <a:alphaModFix/>
            </a:blip>
            <a:srcRect l="39503" t="38378" r="44310"/>
            <a:stretch/>
          </p:blipFill>
          <p:spPr>
            <a:xfrm>
              <a:off x="6330238" y="2314775"/>
              <a:ext cx="1039781" cy="513950"/>
            </a:xfrm>
            <a:prstGeom prst="rect">
              <a:avLst/>
            </a:prstGeom>
            <a:noFill/>
            <a:ln>
              <a:noFill/>
            </a:ln>
          </p:spPr>
        </p:pic>
      </p:grpSp>
      <p:sp>
        <p:nvSpPr>
          <p:cNvPr id="157" name="Google Shape;157;p25"/>
          <p:cNvSpPr txBox="1"/>
          <p:nvPr/>
        </p:nvSpPr>
        <p:spPr>
          <a:xfrm>
            <a:off x="137125" y="1480200"/>
            <a:ext cx="1571400" cy="33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Қадам 1</a:t>
            </a:r>
            <a:endParaRPr sz="1400" b="0" i="0" u="none" strike="noStrike" cap="none">
              <a:solidFill>
                <a:srgbClr val="000000"/>
              </a:solidFill>
              <a:latin typeface="Arial"/>
              <a:ea typeface="Arial"/>
              <a:cs typeface="Arial"/>
              <a:sym typeface="Arial"/>
            </a:endParaRPr>
          </a:p>
        </p:txBody>
      </p:sp>
      <p:sp>
        <p:nvSpPr>
          <p:cNvPr id="158" name="Google Shape;158;p25"/>
          <p:cNvSpPr txBox="1"/>
          <p:nvPr/>
        </p:nvSpPr>
        <p:spPr>
          <a:xfrm>
            <a:off x="4572000" y="1480200"/>
            <a:ext cx="1571400" cy="33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chemeClr val="dk1"/>
                </a:solidFill>
                <a:latin typeface="Arial"/>
                <a:ea typeface="Arial"/>
                <a:cs typeface="Arial"/>
                <a:sym typeface="Arial"/>
              </a:rPr>
              <a:t>Қадам</a:t>
            </a:r>
            <a:r>
              <a:rPr lang="ru" sz="1400" b="0" i="0" u="none" strike="noStrike" cap="none">
                <a:solidFill>
                  <a:srgbClr val="000000"/>
                </a:solidFill>
                <a:latin typeface="Arial"/>
                <a:ea typeface="Arial"/>
                <a:cs typeface="Arial"/>
                <a:sym typeface="Arial"/>
              </a:rPr>
              <a:t> 1</a:t>
            </a:r>
            <a:endParaRPr sz="1400" b="0" i="0" u="none" strike="noStrike" cap="none">
              <a:solidFill>
                <a:srgbClr val="000000"/>
              </a:solidFill>
              <a:latin typeface="Arial"/>
              <a:ea typeface="Arial"/>
              <a:cs typeface="Arial"/>
              <a:sym typeface="Arial"/>
            </a:endParaRPr>
          </a:p>
        </p:txBody>
      </p:sp>
      <p:sp>
        <p:nvSpPr>
          <p:cNvPr id="159" name="Google Shape;159;p25"/>
          <p:cNvSpPr txBox="1"/>
          <p:nvPr/>
        </p:nvSpPr>
        <p:spPr>
          <a:xfrm>
            <a:off x="231150" y="3160625"/>
            <a:ext cx="1069800" cy="43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chemeClr val="dk1"/>
                </a:solidFill>
                <a:latin typeface="Arial"/>
                <a:ea typeface="Arial"/>
                <a:cs typeface="Arial"/>
                <a:sym typeface="Arial"/>
              </a:rPr>
              <a:t>Қадам 2</a:t>
            </a:r>
            <a:endParaRPr sz="1400" b="0" i="0" u="none" strike="noStrike" cap="none">
              <a:solidFill>
                <a:schemeClr val="dk1"/>
              </a:solidFill>
              <a:latin typeface="Arial"/>
              <a:ea typeface="Arial"/>
              <a:cs typeface="Arial"/>
              <a:sym typeface="Arial"/>
            </a:endParaRPr>
          </a:p>
        </p:txBody>
      </p:sp>
      <p:sp>
        <p:nvSpPr>
          <p:cNvPr id="160" name="Google Shape;160;p25"/>
          <p:cNvSpPr txBox="1"/>
          <p:nvPr/>
        </p:nvSpPr>
        <p:spPr>
          <a:xfrm>
            <a:off x="4572000" y="3084425"/>
            <a:ext cx="1069800" cy="43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chemeClr val="dk1"/>
                </a:solidFill>
                <a:latin typeface="Arial"/>
                <a:ea typeface="Arial"/>
                <a:cs typeface="Arial"/>
                <a:sym typeface="Arial"/>
              </a:rPr>
              <a:t>Қадам 2</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6" descr="Похожее изображение"/>
          <p:cNvPicPr preferRelativeResize="0"/>
          <p:nvPr/>
        </p:nvPicPr>
        <p:blipFill rotWithShape="1">
          <a:blip r:embed="rId3">
            <a:alphaModFix/>
          </a:blip>
          <a:srcRect l="8942" t="27255" r="5073" b="59074"/>
          <a:stretch/>
        </p:blipFill>
        <p:spPr>
          <a:xfrm>
            <a:off x="2154725" y="1273875"/>
            <a:ext cx="5143500" cy="612800"/>
          </a:xfrm>
          <a:prstGeom prst="rect">
            <a:avLst/>
          </a:prstGeom>
          <a:noFill/>
          <a:ln>
            <a:noFill/>
          </a:ln>
        </p:spPr>
      </p:pic>
      <p:sp>
        <p:nvSpPr>
          <p:cNvPr id="166" name="Google Shape;166;p26"/>
          <p:cNvSpPr txBox="1">
            <a:spLocks noGrp="1"/>
          </p:cNvSpPr>
          <p:nvPr>
            <p:ph type="subTitle" idx="1"/>
          </p:nvPr>
        </p:nvSpPr>
        <p:spPr>
          <a:xfrm>
            <a:off x="86475" y="86525"/>
            <a:ext cx="8520600" cy="512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ru" sz="1900">
                <a:solidFill>
                  <a:schemeClr val="dk1"/>
                </a:solidFill>
              </a:rPr>
              <a:t>Жай спирттер үшін жүйелік аталуын жазыңыз </a:t>
            </a:r>
            <a:endParaRPr sz="1600">
              <a:solidFill>
                <a:schemeClr val="dk1"/>
              </a:solidFill>
            </a:endParaRPr>
          </a:p>
          <a:p>
            <a:pPr marL="0" lvl="0" indent="0" algn="ctr" rtl="0">
              <a:lnSpc>
                <a:spcPct val="100000"/>
              </a:lnSpc>
              <a:spcBef>
                <a:spcPts val="0"/>
              </a:spcBef>
              <a:spcAft>
                <a:spcPts val="0"/>
              </a:spcAft>
              <a:buSzPts val="2800"/>
              <a:buNone/>
            </a:pPr>
            <a:endParaRPr/>
          </a:p>
        </p:txBody>
      </p:sp>
      <p:sp>
        <p:nvSpPr>
          <p:cNvPr id="167" name="Google Shape;167;p26"/>
          <p:cNvSpPr txBox="1"/>
          <p:nvPr/>
        </p:nvSpPr>
        <p:spPr>
          <a:xfrm>
            <a:off x="456600" y="2793325"/>
            <a:ext cx="8460600" cy="21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OH							</a:t>
            </a: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(OH) CH </a:t>
            </a:r>
            <a:r>
              <a:rPr lang="ru" sz="1800" b="1" i="0" u="none" strike="noStrike" cap="none" baseline="-25000">
                <a:solidFill>
                  <a:srgbClr val="222222"/>
                </a:solidFill>
                <a:highlight>
                  <a:srgbClr val="FFFFFF"/>
                </a:highlight>
                <a:latin typeface="Arial"/>
                <a:ea typeface="Arial"/>
                <a:cs typeface="Arial"/>
                <a:sym typeface="Arial"/>
              </a:rPr>
              <a:t>3						</a:t>
            </a:r>
            <a:r>
              <a:rPr lang="ru" sz="1800" b="1" i="0" u="none" strike="noStrike" cap="none">
                <a:solidFill>
                  <a:srgbClr val="222222"/>
                </a:solidFill>
                <a:highlight>
                  <a:srgbClr val="FFFFFF"/>
                </a:highlight>
                <a:latin typeface="Arial"/>
                <a:ea typeface="Arial"/>
                <a:cs typeface="Arial"/>
                <a:sym typeface="Arial"/>
              </a:rPr>
              <a:t>	</a:t>
            </a: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baseline="-250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OH				</a:t>
            </a:r>
            <a:endParaRPr sz="1800" b="1" i="0" u="none" strike="noStrike" cap="none">
              <a:solidFill>
                <a:srgbClr val="FF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C-OH								</a:t>
            </a:r>
            <a:endParaRPr sz="1800" b="1" i="0" u="none" strike="noStrike" cap="none">
              <a:solidFill>
                <a:srgbClr val="222222"/>
              </a:solidFill>
              <a:highlight>
                <a:srgbClr val="FFFFFF"/>
              </a:highlight>
              <a:latin typeface="Arial"/>
              <a:ea typeface="Arial"/>
              <a:cs typeface="Arial"/>
              <a:sym typeface="Arial"/>
            </a:endParaRPr>
          </a:p>
        </p:txBody>
      </p:sp>
      <p:sp>
        <p:nvSpPr>
          <p:cNvPr id="168" name="Google Shape;168;p26"/>
          <p:cNvSpPr txBox="1"/>
          <p:nvPr/>
        </p:nvSpPr>
        <p:spPr>
          <a:xfrm>
            <a:off x="322250" y="837550"/>
            <a:ext cx="8192400" cy="4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FF0000"/>
                </a:solidFill>
                <a:latin typeface="Arial"/>
                <a:ea typeface="Arial"/>
                <a:cs typeface="Arial"/>
                <a:sym typeface="Arial"/>
              </a:rPr>
              <a:t>ОЛ </a:t>
            </a:r>
            <a:r>
              <a:rPr lang="ru" sz="1400" b="0" i="0" u="none" strike="noStrike" cap="none">
                <a:solidFill>
                  <a:srgbClr val="000000"/>
                </a:solidFill>
                <a:latin typeface="Arial"/>
                <a:ea typeface="Arial"/>
                <a:cs typeface="Arial"/>
                <a:sym typeface="Arial"/>
              </a:rPr>
              <a:t> </a:t>
            </a:r>
            <a:r>
              <a:rPr lang="ru" sz="1400" b="0" i="0" u="none" strike="noStrike" cap="none">
                <a:solidFill>
                  <a:srgbClr val="FF0000"/>
                </a:solidFill>
                <a:latin typeface="Arial"/>
                <a:ea typeface="Arial"/>
                <a:cs typeface="Arial"/>
                <a:sym typeface="Arial"/>
              </a:rPr>
              <a:t> </a:t>
            </a:r>
            <a:r>
              <a:rPr lang="ru" sz="1400" b="0" i="0" u="none" strike="noStrike" cap="none">
                <a:solidFill>
                  <a:schemeClr val="dk1"/>
                </a:solidFill>
                <a:latin typeface="Arial"/>
                <a:ea typeface="Arial"/>
                <a:cs typeface="Arial"/>
                <a:sym typeface="Arial"/>
              </a:rPr>
              <a:t>немесе </a:t>
            </a:r>
            <a:r>
              <a:rPr lang="ru" sz="1600" b="1" i="0" u="none" strike="noStrike" cap="none">
                <a:solidFill>
                  <a:srgbClr val="0000FF"/>
                </a:solidFill>
                <a:latin typeface="Arial"/>
                <a:ea typeface="Arial"/>
                <a:cs typeface="Arial"/>
                <a:sym typeface="Arial"/>
              </a:rPr>
              <a:t>-илді спирт </a:t>
            </a:r>
            <a:r>
              <a:rPr lang="ru" sz="1400" b="0" i="0" u="none" strike="noStrike" cap="none">
                <a:solidFill>
                  <a:srgbClr val="000000"/>
                </a:solidFill>
                <a:latin typeface="Arial"/>
                <a:ea typeface="Arial"/>
                <a:cs typeface="Arial"/>
                <a:sym typeface="Arial"/>
              </a:rPr>
              <a:t>жалғауын қосу арқылы аттарын жазамыз </a:t>
            </a:r>
            <a:endParaRPr sz="1600" b="1" i="0" u="none" strike="noStrike" cap="none">
              <a:solidFill>
                <a:srgbClr val="0000FF"/>
              </a:solidFill>
              <a:latin typeface="Arial"/>
              <a:ea typeface="Arial"/>
              <a:cs typeface="Arial"/>
              <a:sym typeface="Arial"/>
            </a:endParaRPr>
          </a:p>
        </p:txBody>
      </p:sp>
      <p:sp>
        <p:nvSpPr>
          <p:cNvPr id="169" name="Google Shape;169;p26"/>
          <p:cNvSpPr txBox="1"/>
          <p:nvPr/>
        </p:nvSpPr>
        <p:spPr>
          <a:xfrm>
            <a:off x="1685575" y="1886675"/>
            <a:ext cx="2255700" cy="55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Arial"/>
                <a:ea typeface="Arial"/>
                <a:cs typeface="Arial"/>
                <a:sym typeface="Arial"/>
              </a:rPr>
              <a:t>метан</a:t>
            </a:r>
            <a:r>
              <a:rPr lang="ru" sz="1800" b="1" i="0" u="none" strike="noStrike" cap="none">
                <a:solidFill>
                  <a:srgbClr val="FF0000"/>
                </a:solidFill>
                <a:latin typeface="Arial"/>
                <a:ea typeface="Arial"/>
                <a:cs typeface="Arial"/>
                <a:sym typeface="Arial"/>
              </a:rPr>
              <a:t>ол</a:t>
            </a:r>
            <a:r>
              <a:rPr lang="ru" sz="1800" b="1" i="0" u="none" strike="noStrike" cap="none">
                <a:solidFill>
                  <a:srgbClr val="000000"/>
                </a:solidFill>
                <a:latin typeface="Arial"/>
                <a:ea typeface="Arial"/>
                <a:cs typeface="Arial"/>
                <a:sym typeface="Arial"/>
              </a:rPr>
              <a:t> немесе мет</a:t>
            </a:r>
            <a:r>
              <a:rPr lang="ru" sz="1800" b="1" i="0" u="none" strike="noStrike" cap="none">
                <a:solidFill>
                  <a:srgbClr val="0000FF"/>
                </a:solidFill>
                <a:latin typeface="Arial"/>
                <a:ea typeface="Arial"/>
                <a:cs typeface="Arial"/>
                <a:sym typeface="Arial"/>
              </a:rPr>
              <a:t>илді спирт</a:t>
            </a:r>
            <a:endParaRPr sz="1800" b="1" i="0" u="none" strike="noStrike" cap="none">
              <a:solidFill>
                <a:srgbClr val="0000FF"/>
              </a:solidFill>
              <a:latin typeface="Arial"/>
              <a:ea typeface="Arial"/>
              <a:cs typeface="Arial"/>
              <a:sym typeface="Arial"/>
            </a:endParaRPr>
          </a:p>
        </p:txBody>
      </p:sp>
      <p:sp>
        <p:nvSpPr>
          <p:cNvPr id="170" name="Google Shape;170;p26"/>
          <p:cNvSpPr txBox="1"/>
          <p:nvPr/>
        </p:nvSpPr>
        <p:spPr>
          <a:xfrm>
            <a:off x="4738175" y="1861650"/>
            <a:ext cx="2255700" cy="6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Arial"/>
                <a:ea typeface="Arial"/>
                <a:cs typeface="Arial"/>
                <a:sym typeface="Arial"/>
              </a:rPr>
              <a:t>этан</a:t>
            </a:r>
            <a:r>
              <a:rPr lang="ru" sz="1800" b="1" i="0" u="none" strike="noStrike" cap="none">
                <a:solidFill>
                  <a:srgbClr val="FF0000"/>
                </a:solidFill>
                <a:latin typeface="Arial"/>
                <a:ea typeface="Arial"/>
                <a:cs typeface="Arial"/>
                <a:sym typeface="Arial"/>
              </a:rPr>
              <a:t>ол</a:t>
            </a:r>
            <a:r>
              <a:rPr lang="ru" sz="1800" b="1" i="0" u="none" strike="noStrike" cap="none">
                <a:solidFill>
                  <a:srgbClr val="000000"/>
                </a:solidFill>
                <a:latin typeface="Arial"/>
                <a:ea typeface="Arial"/>
                <a:cs typeface="Arial"/>
                <a:sym typeface="Arial"/>
              </a:rPr>
              <a:t> </a:t>
            </a:r>
            <a:r>
              <a:rPr lang="ru" sz="1800" b="1" i="0" u="none" strike="noStrike" cap="none">
                <a:solidFill>
                  <a:schemeClr val="dk1"/>
                </a:solidFill>
                <a:latin typeface="Arial"/>
                <a:ea typeface="Arial"/>
                <a:cs typeface="Arial"/>
                <a:sym typeface="Arial"/>
              </a:rPr>
              <a:t>немесе</a:t>
            </a:r>
            <a:r>
              <a:rPr lang="ru" sz="1800" b="1" i="0" u="none" strike="noStrike" cap="none">
                <a:solidFill>
                  <a:srgbClr val="000000"/>
                </a:solidFill>
                <a:latin typeface="Arial"/>
                <a:ea typeface="Arial"/>
                <a:cs typeface="Arial"/>
                <a:sym typeface="Arial"/>
              </a:rPr>
              <a:t> эт</a:t>
            </a:r>
            <a:r>
              <a:rPr lang="ru" sz="1800" b="1" i="0" u="none" strike="noStrike" cap="none">
                <a:solidFill>
                  <a:srgbClr val="0000FF"/>
                </a:solidFill>
                <a:latin typeface="Arial"/>
                <a:ea typeface="Arial"/>
                <a:cs typeface="Arial"/>
                <a:sym typeface="Arial"/>
              </a:rPr>
              <a:t>илді спирт</a:t>
            </a:r>
            <a:endParaRPr sz="1800" b="1" i="0" u="none" strike="noStrike" cap="none">
              <a:solidFill>
                <a:srgbClr val="0000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7" descr="Похожее изображение"/>
          <p:cNvPicPr preferRelativeResize="0"/>
          <p:nvPr/>
        </p:nvPicPr>
        <p:blipFill rotWithShape="1">
          <a:blip r:embed="rId3">
            <a:alphaModFix/>
          </a:blip>
          <a:srcRect l="8942" t="27255" r="5073" b="59074"/>
          <a:stretch/>
        </p:blipFill>
        <p:spPr>
          <a:xfrm>
            <a:off x="2154725" y="1273875"/>
            <a:ext cx="5143500" cy="612800"/>
          </a:xfrm>
          <a:prstGeom prst="rect">
            <a:avLst/>
          </a:prstGeom>
          <a:noFill/>
          <a:ln>
            <a:noFill/>
          </a:ln>
        </p:spPr>
      </p:pic>
      <p:sp>
        <p:nvSpPr>
          <p:cNvPr id="176" name="Google Shape;176;p27"/>
          <p:cNvSpPr txBox="1">
            <a:spLocks noGrp="1"/>
          </p:cNvSpPr>
          <p:nvPr>
            <p:ph type="subTitle" idx="1"/>
          </p:nvPr>
        </p:nvSpPr>
        <p:spPr>
          <a:xfrm>
            <a:off x="86475" y="86525"/>
            <a:ext cx="8520600" cy="512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ru" sz="1900">
                <a:solidFill>
                  <a:schemeClr val="dk1"/>
                </a:solidFill>
              </a:rPr>
              <a:t>Жай спирттер үшін жүйелік аталуын жазыңыз </a:t>
            </a:r>
            <a:endParaRPr sz="2100">
              <a:solidFill>
                <a:schemeClr val="dk1"/>
              </a:solidFill>
            </a:endParaRPr>
          </a:p>
          <a:p>
            <a:pPr marL="914400" lvl="0" indent="0" algn="just" rtl="0">
              <a:lnSpc>
                <a:spcPct val="100000"/>
              </a:lnSpc>
              <a:spcBef>
                <a:spcPts val="0"/>
              </a:spcBef>
              <a:spcAft>
                <a:spcPts val="0"/>
              </a:spcAft>
              <a:buSzPts val="2800"/>
              <a:buNone/>
            </a:pPr>
            <a:endParaRPr sz="1600">
              <a:solidFill>
                <a:schemeClr val="dk1"/>
              </a:solidFill>
            </a:endParaRPr>
          </a:p>
          <a:p>
            <a:pPr marL="0" lvl="0" indent="0" algn="ctr" rtl="0">
              <a:lnSpc>
                <a:spcPct val="100000"/>
              </a:lnSpc>
              <a:spcBef>
                <a:spcPts val="0"/>
              </a:spcBef>
              <a:spcAft>
                <a:spcPts val="0"/>
              </a:spcAft>
              <a:buSzPts val="2800"/>
              <a:buNone/>
            </a:pPr>
            <a:endParaRPr/>
          </a:p>
        </p:txBody>
      </p:sp>
      <p:sp>
        <p:nvSpPr>
          <p:cNvPr id="177" name="Google Shape;177;p27"/>
          <p:cNvSpPr txBox="1"/>
          <p:nvPr/>
        </p:nvSpPr>
        <p:spPr>
          <a:xfrm>
            <a:off x="456600" y="2793325"/>
            <a:ext cx="8460600" cy="21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OH					қ-бутан</a:t>
            </a:r>
            <a:r>
              <a:rPr lang="ru" sz="1800" b="1" i="0" u="none" strike="noStrike" cap="none">
                <a:solidFill>
                  <a:srgbClr val="FF0000"/>
                </a:solidFill>
                <a:highlight>
                  <a:srgbClr val="FFFFFF"/>
                </a:highlight>
                <a:latin typeface="Arial"/>
                <a:ea typeface="Arial"/>
                <a:cs typeface="Arial"/>
                <a:sym typeface="Arial"/>
              </a:rPr>
              <a:t>ол</a:t>
            </a:r>
            <a:r>
              <a:rPr lang="ru" sz="1800" b="1" i="0" u="none" strike="noStrike" cap="none">
                <a:solidFill>
                  <a:srgbClr val="222222"/>
                </a:solidFill>
                <a:highlight>
                  <a:srgbClr val="FFFFFF"/>
                </a:highlight>
                <a:latin typeface="Arial"/>
                <a:ea typeface="Arial"/>
                <a:cs typeface="Arial"/>
                <a:sym typeface="Arial"/>
              </a:rPr>
              <a:t>			</a:t>
            </a: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(OH) CH </a:t>
            </a:r>
            <a:r>
              <a:rPr lang="ru" sz="1800" b="1" i="0" u="none" strike="noStrike" cap="none" baseline="-25000">
                <a:solidFill>
                  <a:srgbClr val="222222"/>
                </a:solidFill>
                <a:highlight>
                  <a:srgbClr val="FFFFFF"/>
                </a:highlight>
                <a:latin typeface="Arial"/>
                <a:ea typeface="Arial"/>
                <a:cs typeface="Arial"/>
                <a:sym typeface="Arial"/>
              </a:rPr>
              <a:t>3				</a:t>
            </a:r>
            <a:r>
              <a:rPr lang="ru" sz="1800" b="1" i="0" u="none" strike="noStrike" cap="none">
                <a:solidFill>
                  <a:srgbClr val="222222"/>
                </a:solidFill>
                <a:highlight>
                  <a:srgbClr val="FFFFFF"/>
                </a:highlight>
                <a:latin typeface="Arial"/>
                <a:ea typeface="Arial"/>
                <a:cs typeface="Arial"/>
                <a:sym typeface="Arial"/>
              </a:rPr>
              <a:t>екін-бутан</a:t>
            </a:r>
            <a:r>
              <a:rPr lang="ru" sz="1800" b="1" i="0" u="none" strike="noStrike" cap="none">
                <a:solidFill>
                  <a:srgbClr val="FF0000"/>
                </a:solidFill>
                <a:highlight>
                  <a:srgbClr val="FFFFFF"/>
                </a:highlight>
                <a:latin typeface="Arial"/>
                <a:ea typeface="Arial"/>
                <a:cs typeface="Arial"/>
                <a:sym typeface="Arial"/>
              </a:rPr>
              <a:t>ол</a:t>
            </a:r>
            <a:r>
              <a:rPr lang="ru" sz="1800" b="1" i="0" u="none" strike="noStrike" cap="none" baseline="-25000">
                <a:solidFill>
                  <a:srgbClr val="FF0000"/>
                </a:solidFill>
                <a:highlight>
                  <a:srgbClr val="FFFFFF"/>
                </a:highlight>
                <a:latin typeface="Arial"/>
                <a:ea typeface="Arial"/>
                <a:cs typeface="Arial"/>
                <a:sym typeface="Arial"/>
              </a:rPr>
              <a:t>	</a:t>
            </a:r>
            <a:r>
              <a:rPr lang="ru" sz="1800" b="1" i="0" u="none" strike="noStrike" cap="none" baseline="-25000">
                <a:solidFill>
                  <a:srgbClr val="222222"/>
                </a:solidFill>
                <a:highlight>
                  <a:srgbClr val="FFFFFF"/>
                </a:highlight>
                <a:latin typeface="Arial"/>
                <a:ea typeface="Arial"/>
                <a:cs typeface="Arial"/>
                <a:sym typeface="Arial"/>
              </a:rPr>
              <a:t>		</a:t>
            </a:r>
            <a:r>
              <a:rPr lang="ru" sz="1800" b="1" i="0" u="none" strike="noStrike" cap="none">
                <a:solidFill>
                  <a:srgbClr val="222222"/>
                </a:solidFill>
                <a:highlight>
                  <a:srgbClr val="FFFFFF"/>
                </a:highlight>
                <a:latin typeface="Arial"/>
                <a:ea typeface="Arial"/>
                <a:cs typeface="Arial"/>
                <a:sym typeface="Arial"/>
              </a:rPr>
              <a:t>	</a:t>
            </a: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baseline="-2500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CH-CH </a:t>
            </a:r>
            <a:r>
              <a:rPr lang="ru" sz="1800" b="1" i="0" u="none" strike="noStrike" cap="none" baseline="-25000">
                <a:solidFill>
                  <a:srgbClr val="222222"/>
                </a:solidFill>
                <a:highlight>
                  <a:srgbClr val="FFFFFF"/>
                </a:highlight>
                <a:latin typeface="Arial"/>
                <a:ea typeface="Arial"/>
                <a:cs typeface="Arial"/>
                <a:sym typeface="Arial"/>
              </a:rPr>
              <a:t>2</a:t>
            </a:r>
            <a:r>
              <a:rPr lang="ru" sz="1800" b="1" i="0" u="none" strike="noStrike" cap="none">
                <a:solidFill>
                  <a:srgbClr val="222222"/>
                </a:solidFill>
                <a:highlight>
                  <a:srgbClr val="FFFFFF"/>
                </a:highlight>
                <a:latin typeface="Arial"/>
                <a:ea typeface="Arial"/>
                <a:cs typeface="Arial"/>
                <a:sym typeface="Arial"/>
              </a:rPr>
              <a:t>OH				изогексан</a:t>
            </a:r>
            <a:r>
              <a:rPr lang="ru" sz="1800" b="1" i="0" u="none" strike="noStrike" cap="none">
                <a:solidFill>
                  <a:srgbClr val="FF0000"/>
                </a:solidFill>
                <a:highlight>
                  <a:srgbClr val="FFFFFF"/>
                </a:highlight>
                <a:latin typeface="Arial"/>
                <a:ea typeface="Arial"/>
                <a:cs typeface="Arial"/>
                <a:sym typeface="Arial"/>
              </a:rPr>
              <a:t>ол</a:t>
            </a:r>
            <a:endParaRPr sz="1800" b="1" i="0" u="none" strike="noStrike" cap="none">
              <a:solidFill>
                <a:srgbClr val="FF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222222"/>
                </a:solidFill>
                <a:highlight>
                  <a:srgbClr val="FFFFFF"/>
                </a:highlight>
                <a:latin typeface="Arial"/>
                <a:ea typeface="Arial"/>
                <a:cs typeface="Arial"/>
                <a:sym typeface="Arial"/>
              </a:rPr>
              <a:t>(CH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 </a:t>
            </a:r>
            <a:r>
              <a:rPr lang="ru" sz="1800" b="1" i="0" u="none" strike="noStrike" cap="none" baseline="-25000">
                <a:solidFill>
                  <a:srgbClr val="222222"/>
                </a:solidFill>
                <a:highlight>
                  <a:srgbClr val="FFFFFF"/>
                </a:highlight>
                <a:latin typeface="Arial"/>
                <a:ea typeface="Arial"/>
                <a:cs typeface="Arial"/>
                <a:sym typeface="Arial"/>
              </a:rPr>
              <a:t>3</a:t>
            </a:r>
            <a:r>
              <a:rPr lang="ru" sz="1800" b="1" i="0" u="none" strike="noStrike" cap="none">
                <a:solidFill>
                  <a:srgbClr val="222222"/>
                </a:solidFill>
                <a:highlight>
                  <a:srgbClr val="FFFFFF"/>
                </a:highlight>
                <a:latin typeface="Arial"/>
                <a:ea typeface="Arial"/>
                <a:cs typeface="Arial"/>
                <a:sym typeface="Arial"/>
              </a:rPr>
              <a:t>C-OH							үшін-бутан</a:t>
            </a:r>
            <a:r>
              <a:rPr lang="ru" sz="1800" b="1" i="0" u="none" strike="noStrike" cap="none">
                <a:solidFill>
                  <a:srgbClr val="FF0000"/>
                </a:solidFill>
                <a:highlight>
                  <a:srgbClr val="FFFFFF"/>
                </a:highlight>
                <a:latin typeface="Arial"/>
                <a:ea typeface="Arial"/>
                <a:cs typeface="Arial"/>
                <a:sym typeface="Arial"/>
              </a:rPr>
              <a:t>ол</a:t>
            </a:r>
            <a:r>
              <a:rPr lang="ru" sz="1800" b="1" i="0" u="none" strike="noStrike" cap="none">
                <a:solidFill>
                  <a:srgbClr val="222222"/>
                </a:solidFill>
                <a:highlight>
                  <a:srgbClr val="FFFFFF"/>
                </a:highlight>
                <a:latin typeface="Arial"/>
                <a:ea typeface="Arial"/>
                <a:cs typeface="Arial"/>
                <a:sym typeface="Arial"/>
              </a:rPr>
              <a:t>	</a:t>
            </a:r>
            <a:endParaRPr sz="1800" b="1" i="0" u="none" strike="noStrike" cap="none">
              <a:solidFill>
                <a:srgbClr val="222222"/>
              </a:solidFill>
              <a:highlight>
                <a:srgbClr val="FFFFFF"/>
              </a:highlight>
              <a:latin typeface="Arial"/>
              <a:ea typeface="Arial"/>
              <a:cs typeface="Arial"/>
              <a:sym typeface="Arial"/>
            </a:endParaRPr>
          </a:p>
        </p:txBody>
      </p:sp>
      <p:sp>
        <p:nvSpPr>
          <p:cNvPr id="178" name="Google Shape;178;p27"/>
          <p:cNvSpPr txBox="1"/>
          <p:nvPr/>
        </p:nvSpPr>
        <p:spPr>
          <a:xfrm>
            <a:off x="322250" y="837550"/>
            <a:ext cx="8192400" cy="4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400" b="0" i="0" u="none" strike="noStrike" cap="none">
                <a:solidFill>
                  <a:srgbClr val="FF0000"/>
                </a:solidFill>
                <a:latin typeface="Arial"/>
                <a:ea typeface="Arial"/>
                <a:cs typeface="Arial"/>
                <a:sym typeface="Arial"/>
              </a:rPr>
              <a:t>ОЛ </a:t>
            </a:r>
            <a:r>
              <a:rPr lang="ru" sz="1400" b="0" i="0" u="none" strike="noStrike" cap="none">
                <a:solidFill>
                  <a:schemeClr val="dk1"/>
                </a:solidFill>
                <a:latin typeface="Arial"/>
                <a:ea typeface="Arial"/>
                <a:cs typeface="Arial"/>
                <a:sym typeface="Arial"/>
              </a:rPr>
              <a:t> </a:t>
            </a:r>
            <a:r>
              <a:rPr lang="ru" sz="1400" b="0" i="0" u="none" strike="noStrike" cap="none">
                <a:solidFill>
                  <a:srgbClr val="FF0000"/>
                </a:solidFill>
                <a:latin typeface="Arial"/>
                <a:ea typeface="Arial"/>
                <a:cs typeface="Arial"/>
                <a:sym typeface="Arial"/>
              </a:rPr>
              <a:t> </a:t>
            </a:r>
            <a:r>
              <a:rPr lang="ru" sz="1400" b="0" i="0" u="none" strike="noStrike" cap="none">
                <a:solidFill>
                  <a:schemeClr val="dk1"/>
                </a:solidFill>
                <a:latin typeface="Arial"/>
                <a:ea typeface="Arial"/>
                <a:cs typeface="Arial"/>
                <a:sym typeface="Arial"/>
              </a:rPr>
              <a:t>немесе </a:t>
            </a:r>
            <a:r>
              <a:rPr lang="ru" sz="1600" b="1" i="0" u="none" strike="noStrike" cap="none">
                <a:solidFill>
                  <a:srgbClr val="0000FF"/>
                </a:solidFill>
                <a:latin typeface="Arial"/>
                <a:ea typeface="Arial"/>
                <a:cs typeface="Arial"/>
                <a:sym typeface="Arial"/>
              </a:rPr>
              <a:t>-илді спирт </a:t>
            </a:r>
            <a:r>
              <a:rPr lang="ru" sz="1400" b="0" i="0" u="none" strike="noStrike" cap="none">
                <a:solidFill>
                  <a:schemeClr val="dk1"/>
                </a:solidFill>
                <a:latin typeface="Arial"/>
                <a:ea typeface="Arial"/>
                <a:cs typeface="Arial"/>
                <a:sym typeface="Arial"/>
              </a:rPr>
              <a:t>жалғауын қосу арқылы аттарын жазамыз </a:t>
            </a:r>
            <a:endParaRPr sz="1600" b="1" i="0" u="none" strike="noStrike" cap="none">
              <a:solidFill>
                <a:srgbClr val="0000FF"/>
              </a:solidFill>
              <a:latin typeface="Arial"/>
              <a:ea typeface="Arial"/>
              <a:cs typeface="Arial"/>
              <a:sym typeface="Arial"/>
            </a:endParaRPr>
          </a:p>
        </p:txBody>
      </p:sp>
      <p:sp>
        <p:nvSpPr>
          <p:cNvPr id="179" name="Google Shape;179;p27"/>
          <p:cNvSpPr txBox="1"/>
          <p:nvPr/>
        </p:nvSpPr>
        <p:spPr>
          <a:xfrm>
            <a:off x="1685575" y="1886675"/>
            <a:ext cx="2255700" cy="55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Arial"/>
                <a:ea typeface="Arial"/>
                <a:cs typeface="Arial"/>
                <a:sym typeface="Arial"/>
              </a:rPr>
              <a:t>метан</a:t>
            </a:r>
            <a:r>
              <a:rPr lang="ru" sz="1800" b="1" i="0" u="none" strike="noStrike" cap="none">
                <a:solidFill>
                  <a:srgbClr val="FF0000"/>
                </a:solidFill>
                <a:latin typeface="Arial"/>
                <a:ea typeface="Arial"/>
                <a:cs typeface="Arial"/>
                <a:sym typeface="Arial"/>
              </a:rPr>
              <a:t>ол</a:t>
            </a:r>
            <a:r>
              <a:rPr lang="ru" sz="1800" b="1" i="0" u="none" strike="noStrike" cap="none">
                <a:solidFill>
                  <a:srgbClr val="000000"/>
                </a:solidFill>
                <a:latin typeface="Arial"/>
                <a:ea typeface="Arial"/>
                <a:cs typeface="Arial"/>
                <a:sym typeface="Arial"/>
              </a:rPr>
              <a:t> немесе мет</a:t>
            </a:r>
            <a:r>
              <a:rPr lang="ru" sz="1800" b="1" i="0" u="none" strike="noStrike" cap="none">
                <a:solidFill>
                  <a:srgbClr val="0000FF"/>
                </a:solidFill>
                <a:latin typeface="Arial"/>
                <a:ea typeface="Arial"/>
                <a:cs typeface="Arial"/>
                <a:sym typeface="Arial"/>
              </a:rPr>
              <a:t>илді спирт</a:t>
            </a:r>
            <a:endParaRPr sz="1800" b="1" i="0" u="none" strike="noStrike" cap="none">
              <a:solidFill>
                <a:srgbClr val="0000FF"/>
              </a:solidFill>
              <a:latin typeface="Arial"/>
              <a:ea typeface="Arial"/>
              <a:cs typeface="Arial"/>
              <a:sym typeface="Arial"/>
            </a:endParaRPr>
          </a:p>
        </p:txBody>
      </p:sp>
      <p:sp>
        <p:nvSpPr>
          <p:cNvPr id="180" name="Google Shape;180;p27"/>
          <p:cNvSpPr txBox="1"/>
          <p:nvPr/>
        </p:nvSpPr>
        <p:spPr>
          <a:xfrm>
            <a:off x="4738175" y="1861650"/>
            <a:ext cx="2255700" cy="6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Arial"/>
                <a:ea typeface="Arial"/>
                <a:cs typeface="Arial"/>
                <a:sym typeface="Arial"/>
              </a:rPr>
              <a:t>этан</a:t>
            </a:r>
            <a:r>
              <a:rPr lang="ru" sz="1800" b="1" i="0" u="none" strike="noStrike" cap="none">
                <a:solidFill>
                  <a:srgbClr val="FF0000"/>
                </a:solidFill>
                <a:latin typeface="Arial"/>
                <a:ea typeface="Arial"/>
                <a:cs typeface="Arial"/>
                <a:sym typeface="Arial"/>
              </a:rPr>
              <a:t>ол</a:t>
            </a:r>
            <a:r>
              <a:rPr lang="ru" sz="1800" b="1" i="0" u="none" strike="noStrike" cap="none">
                <a:solidFill>
                  <a:srgbClr val="000000"/>
                </a:solidFill>
                <a:latin typeface="Arial"/>
                <a:ea typeface="Arial"/>
                <a:cs typeface="Arial"/>
                <a:sym typeface="Arial"/>
              </a:rPr>
              <a:t> </a:t>
            </a:r>
            <a:r>
              <a:rPr lang="ru" sz="1800" b="1" i="0" u="none" strike="noStrike" cap="none">
                <a:solidFill>
                  <a:schemeClr val="dk1"/>
                </a:solidFill>
                <a:latin typeface="Arial"/>
                <a:ea typeface="Arial"/>
                <a:cs typeface="Arial"/>
                <a:sym typeface="Arial"/>
              </a:rPr>
              <a:t>немесе</a:t>
            </a:r>
            <a:r>
              <a:rPr lang="ru" sz="1800" b="1" i="0" u="none" strike="noStrike" cap="none">
                <a:solidFill>
                  <a:srgbClr val="000000"/>
                </a:solidFill>
                <a:latin typeface="Arial"/>
                <a:ea typeface="Arial"/>
                <a:cs typeface="Arial"/>
                <a:sym typeface="Arial"/>
              </a:rPr>
              <a:t> эт</a:t>
            </a:r>
            <a:r>
              <a:rPr lang="ru" sz="1800" b="1" i="0" u="none" strike="noStrike" cap="none">
                <a:solidFill>
                  <a:srgbClr val="0000FF"/>
                </a:solidFill>
                <a:latin typeface="Arial"/>
                <a:ea typeface="Arial"/>
                <a:cs typeface="Arial"/>
                <a:sym typeface="Arial"/>
              </a:rPr>
              <a:t>илді спирт</a:t>
            </a:r>
            <a:endParaRPr sz="1800" b="1" i="0" u="none" strike="noStrike" cap="none">
              <a:solidFill>
                <a:srgbClr val="0000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subTitle" idx="1"/>
          </p:nvPr>
        </p:nvSpPr>
        <p:spPr>
          <a:xfrm>
            <a:off x="110250" y="188500"/>
            <a:ext cx="8520600" cy="550200"/>
          </a:xfrm>
          <a:prstGeom prst="rect">
            <a:avLst/>
          </a:prstGeom>
          <a:noFill/>
          <a:ln>
            <a:noFill/>
          </a:ln>
        </p:spPr>
        <p:txBody>
          <a:bodyPr spcFirstLastPara="1" wrap="square" lIns="91425" tIns="91425" rIns="91425" bIns="91425" anchor="t" anchorCtr="0">
            <a:noAutofit/>
          </a:bodyPr>
          <a:lstStyle/>
          <a:p>
            <a:pPr marL="457200" lvl="0" indent="-330200" algn="just" rtl="0">
              <a:lnSpc>
                <a:spcPct val="100000"/>
              </a:lnSpc>
              <a:spcBef>
                <a:spcPts val="0"/>
              </a:spcBef>
              <a:spcAft>
                <a:spcPts val="0"/>
              </a:spcAft>
              <a:buClr>
                <a:schemeClr val="dk1"/>
              </a:buClr>
              <a:buSzPts val="1600"/>
              <a:buChar char="❏"/>
            </a:pPr>
            <a:r>
              <a:rPr lang="ru" sz="1600">
                <a:solidFill>
                  <a:schemeClr val="dk1"/>
                </a:solidFill>
              </a:rPr>
              <a:t>Біріншілік, екіншілік және үшіншілік көміртегі арқылы спирттердің классификациясы  </a:t>
            </a:r>
            <a:endParaRPr/>
          </a:p>
        </p:txBody>
      </p:sp>
      <p:pic>
        <p:nvPicPr>
          <p:cNvPr id="186" name="Google Shape;186;p28" descr="Картинки по запросу secondary alcohol"/>
          <p:cNvPicPr preferRelativeResize="0"/>
          <p:nvPr/>
        </p:nvPicPr>
        <p:blipFill rotWithShape="1">
          <a:blip r:embed="rId3">
            <a:alphaModFix/>
          </a:blip>
          <a:srcRect/>
          <a:stretch/>
        </p:blipFill>
        <p:spPr>
          <a:xfrm>
            <a:off x="679275" y="814900"/>
            <a:ext cx="7853950" cy="3652450"/>
          </a:xfrm>
          <a:prstGeom prst="rect">
            <a:avLst/>
          </a:prstGeom>
          <a:noFill/>
          <a:ln>
            <a:noFill/>
          </a:ln>
        </p:spPr>
      </p:pic>
      <p:sp>
        <p:nvSpPr>
          <p:cNvPr id="187" name="Google Shape;187;p28"/>
          <p:cNvSpPr txBox="1"/>
          <p:nvPr/>
        </p:nvSpPr>
        <p:spPr>
          <a:xfrm>
            <a:off x="879975" y="998675"/>
            <a:ext cx="2082300" cy="384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600" b="1" i="0" u="none" strike="noStrike" cap="none">
                <a:solidFill>
                  <a:schemeClr val="dk1"/>
                </a:solidFill>
                <a:latin typeface="Arial"/>
                <a:ea typeface="Arial"/>
                <a:cs typeface="Arial"/>
                <a:sym typeface="Arial"/>
              </a:rPr>
              <a:t>Үшіншілік спирт</a:t>
            </a:r>
            <a:endParaRPr sz="1600" b="1" i="0" u="none" strike="noStrike" cap="none">
              <a:solidFill>
                <a:srgbClr val="000000"/>
              </a:solidFill>
              <a:latin typeface="Arial"/>
              <a:ea typeface="Arial"/>
              <a:cs typeface="Arial"/>
              <a:sym typeface="Arial"/>
            </a:endParaRPr>
          </a:p>
        </p:txBody>
      </p:sp>
      <p:sp>
        <p:nvSpPr>
          <p:cNvPr id="188" name="Google Shape;188;p28"/>
          <p:cNvSpPr txBox="1"/>
          <p:nvPr/>
        </p:nvSpPr>
        <p:spPr>
          <a:xfrm>
            <a:off x="6398975" y="1051925"/>
            <a:ext cx="2016600" cy="384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1" i="0" u="none" strike="noStrike" cap="none">
                <a:solidFill>
                  <a:schemeClr val="dk1"/>
                </a:solidFill>
                <a:latin typeface="Arial"/>
                <a:ea typeface="Arial"/>
                <a:cs typeface="Arial"/>
                <a:sym typeface="Arial"/>
              </a:rPr>
              <a:t>Біріншілік спирт</a:t>
            </a:r>
            <a:endParaRPr sz="1600" b="1" i="0" u="none" strike="noStrike" cap="none">
              <a:solidFill>
                <a:srgbClr val="000000"/>
              </a:solidFill>
              <a:latin typeface="Arial"/>
              <a:ea typeface="Arial"/>
              <a:cs typeface="Arial"/>
              <a:sym typeface="Arial"/>
            </a:endParaRPr>
          </a:p>
        </p:txBody>
      </p:sp>
      <p:sp>
        <p:nvSpPr>
          <p:cNvPr id="189" name="Google Shape;189;p28"/>
          <p:cNvSpPr txBox="1"/>
          <p:nvPr/>
        </p:nvSpPr>
        <p:spPr>
          <a:xfrm>
            <a:off x="3978475" y="3909425"/>
            <a:ext cx="2420400" cy="2976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ru" sz="2200" b="0" i="0" u="none" strike="noStrike" cap="none">
                <a:solidFill>
                  <a:srgbClr val="FF0000"/>
                </a:solidFill>
                <a:latin typeface="Arial"/>
                <a:ea typeface="Arial"/>
                <a:cs typeface="Arial"/>
                <a:sym typeface="Arial"/>
              </a:rPr>
              <a:t>Екіншілік спирт</a:t>
            </a:r>
            <a:endParaRPr sz="22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9" descr="clipboard_e7d6cee7b7f5cb644caa047cc78e1acda.png"/>
          <p:cNvPicPr preferRelativeResize="0"/>
          <p:nvPr/>
        </p:nvPicPr>
        <p:blipFill rotWithShape="1">
          <a:blip r:embed="rId3">
            <a:alphaModFix/>
          </a:blip>
          <a:srcRect b="40873"/>
          <a:stretch/>
        </p:blipFill>
        <p:spPr>
          <a:xfrm>
            <a:off x="4996175" y="1694725"/>
            <a:ext cx="2141150" cy="1105625"/>
          </a:xfrm>
          <a:prstGeom prst="rect">
            <a:avLst/>
          </a:prstGeom>
          <a:noFill/>
          <a:ln>
            <a:noFill/>
          </a:ln>
        </p:spPr>
      </p:pic>
      <p:sp>
        <p:nvSpPr>
          <p:cNvPr id="195" name="Google Shape;195;p29"/>
          <p:cNvSpPr txBox="1"/>
          <p:nvPr/>
        </p:nvSpPr>
        <p:spPr>
          <a:xfrm>
            <a:off x="214875" y="3062525"/>
            <a:ext cx="8832300" cy="73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chemeClr val="dk1"/>
                </a:solidFill>
                <a:latin typeface="Arial"/>
                <a:ea typeface="Arial"/>
                <a:cs typeface="Arial"/>
                <a:sym typeface="Arial"/>
              </a:rPr>
              <a:t>Басқа да белгілі гликоль, 1,2-пропандиол, әдетте пропиленгликоль деп аталады. Оның физикалық қасиеттері этиленгликолға өте ұқсас. </a:t>
            </a:r>
            <a:endParaRPr sz="1600" b="0" i="0" u="none" strike="noStrike" cap="none">
              <a:solidFill>
                <a:schemeClr val="dk1"/>
              </a:solidFill>
              <a:latin typeface="Arial"/>
              <a:ea typeface="Arial"/>
              <a:cs typeface="Arial"/>
              <a:sym typeface="Arial"/>
            </a:endParaRPr>
          </a:p>
        </p:txBody>
      </p:sp>
      <p:sp>
        <p:nvSpPr>
          <p:cNvPr id="196" name="Google Shape;196;p29"/>
          <p:cNvSpPr txBox="1">
            <a:spLocks noGrp="1"/>
          </p:cNvSpPr>
          <p:nvPr>
            <p:ph type="ctrTitle"/>
          </p:nvPr>
        </p:nvSpPr>
        <p:spPr>
          <a:xfrm>
            <a:off x="106950" y="262775"/>
            <a:ext cx="8930100" cy="487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200">
                <a:highlight>
                  <a:srgbClr val="FFFFFF"/>
                </a:highlight>
              </a:rPr>
              <a:t>- </a:t>
            </a:r>
            <a:r>
              <a:rPr lang="ru" sz="2000">
                <a:highlight>
                  <a:srgbClr val="FFFFFF"/>
                </a:highlight>
              </a:rPr>
              <a:t>Анықтаңыз және атаңыз: гликольдер және глицеролдар (көпатомды спирттер)</a:t>
            </a:r>
            <a:endParaRPr sz="6100"/>
          </a:p>
        </p:txBody>
      </p:sp>
      <p:sp>
        <p:nvSpPr>
          <p:cNvPr id="197" name="Google Shape;197;p29"/>
          <p:cNvSpPr txBox="1">
            <a:spLocks noGrp="1"/>
          </p:cNvSpPr>
          <p:nvPr>
            <p:ph type="subTitle" idx="1"/>
          </p:nvPr>
        </p:nvSpPr>
        <p:spPr>
          <a:xfrm>
            <a:off x="311700" y="656150"/>
            <a:ext cx="8520600" cy="1038600"/>
          </a:xfrm>
          <a:prstGeom prst="rect">
            <a:avLst/>
          </a:prstGeom>
          <a:noFill/>
          <a:ln>
            <a:noFill/>
          </a:ln>
        </p:spPr>
        <p:txBody>
          <a:bodyPr spcFirstLastPara="1" wrap="square" lIns="91425" tIns="91425" rIns="91425" bIns="91425" anchor="t" anchorCtr="0">
            <a:noAutofit/>
          </a:bodyPr>
          <a:lstStyle/>
          <a:p>
            <a:pPr marL="0" lvl="0" indent="0" algn="just" rtl="0">
              <a:lnSpc>
                <a:spcPct val="140000"/>
              </a:lnSpc>
              <a:spcBef>
                <a:spcPts val="0"/>
              </a:spcBef>
              <a:spcAft>
                <a:spcPts val="0"/>
              </a:spcAft>
              <a:buClr>
                <a:schemeClr val="dk1"/>
              </a:buClr>
              <a:buSzPts val="1100"/>
              <a:buFont typeface="Arial"/>
              <a:buNone/>
            </a:pPr>
            <a:r>
              <a:rPr lang="ru" sz="1600">
                <a:solidFill>
                  <a:schemeClr val="dk1"/>
                </a:solidFill>
              </a:rPr>
              <a:t>Спирттер көрші көміртек атомдарында екі ОН-топтарымен әдетте гликольдер деп аталады. Олардың ең маңыздысы 1,2-этандиол (жалпы атауы - этиленгликоль), тәтті, түссіз, бірқалыпты тұтқыр сұйықтық.</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ctr" rtl="0">
              <a:lnSpc>
                <a:spcPct val="100000"/>
              </a:lnSpc>
              <a:spcBef>
                <a:spcPts val="0"/>
              </a:spcBef>
              <a:spcAft>
                <a:spcPts val="0"/>
              </a:spcAft>
              <a:buSzPts val="2800"/>
              <a:buNone/>
            </a:pPr>
            <a:endParaRPr sz="3200"/>
          </a:p>
        </p:txBody>
      </p:sp>
      <p:pic>
        <p:nvPicPr>
          <p:cNvPr id="198" name="Google Shape;198;p29" descr="clipboard_eb0853d22ce4c8c20717b37d2fb7042c5.png"/>
          <p:cNvPicPr preferRelativeResize="0"/>
          <p:nvPr/>
        </p:nvPicPr>
        <p:blipFill rotWithShape="1">
          <a:blip r:embed="rId4">
            <a:alphaModFix/>
          </a:blip>
          <a:srcRect b="57872"/>
          <a:stretch/>
        </p:blipFill>
        <p:spPr>
          <a:xfrm>
            <a:off x="1401750" y="2136775"/>
            <a:ext cx="2091400" cy="487500"/>
          </a:xfrm>
          <a:prstGeom prst="rect">
            <a:avLst/>
          </a:prstGeom>
          <a:noFill/>
          <a:ln>
            <a:noFill/>
          </a:ln>
        </p:spPr>
      </p:pic>
      <p:pic>
        <p:nvPicPr>
          <p:cNvPr id="199" name="Google Shape;199;p29" descr="clipboard_e744560874ea149ee20b3de40b5889c8b.png"/>
          <p:cNvPicPr preferRelativeResize="0"/>
          <p:nvPr/>
        </p:nvPicPr>
        <p:blipFill rotWithShape="1">
          <a:blip r:embed="rId5">
            <a:alphaModFix/>
          </a:blip>
          <a:srcRect b="33787"/>
          <a:stretch/>
        </p:blipFill>
        <p:spPr>
          <a:xfrm>
            <a:off x="804900" y="4010775"/>
            <a:ext cx="1867225" cy="899775"/>
          </a:xfrm>
          <a:prstGeom prst="rect">
            <a:avLst/>
          </a:prstGeom>
          <a:noFill/>
          <a:ln>
            <a:noFill/>
          </a:ln>
        </p:spPr>
      </p:pic>
      <p:sp>
        <p:nvSpPr>
          <p:cNvPr id="200" name="Google Shape;200;p29"/>
          <p:cNvSpPr txBox="1"/>
          <p:nvPr/>
        </p:nvSpPr>
        <p:spPr>
          <a:xfrm>
            <a:off x="3174150" y="3910925"/>
            <a:ext cx="5785200" cy="119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0" i="0" u="none" strike="noStrike" cap="none">
                <a:solidFill>
                  <a:schemeClr val="dk1"/>
                </a:solidFill>
                <a:highlight>
                  <a:srgbClr val="FFFFFF"/>
                </a:highlight>
                <a:latin typeface="Arial"/>
                <a:ea typeface="Arial"/>
                <a:cs typeface="Arial"/>
                <a:sym typeface="Arial"/>
              </a:rPr>
              <a:t>Әдетте глицерин немесе 1,2,3-пропантиол деп аталатын  спирт ең маңызды үшатомды спирт болып табылады. Екі гликоль сияқты, бұл тәтті шырынды сұйықтық. Глицерин - майлар мен майларды гидролиздеу өнімі болып табылады. </a:t>
            </a:r>
            <a:endParaRPr sz="1400" b="1" i="0" u="none" strike="noStrike" cap="none">
              <a:solidFill>
                <a:srgbClr val="000000"/>
              </a:solidFill>
              <a:latin typeface="Arial"/>
              <a:ea typeface="Arial"/>
              <a:cs typeface="Arial"/>
              <a:sym typeface="Arial"/>
            </a:endParaRPr>
          </a:p>
        </p:txBody>
      </p:sp>
      <p:sp>
        <p:nvSpPr>
          <p:cNvPr id="201" name="Google Shape;201;p29"/>
          <p:cNvSpPr txBox="1"/>
          <p:nvPr/>
        </p:nvSpPr>
        <p:spPr>
          <a:xfrm>
            <a:off x="1521250" y="2688125"/>
            <a:ext cx="2429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1" i="0" u="none" strike="noStrike" cap="none">
                <a:solidFill>
                  <a:srgbClr val="000000"/>
                </a:solidFill>
                <a:latin typeface="Arial"/>
                <a:ea typeface="Arial"/>
                <a:cs typeface="Arial"/>
                <a:sym typeface="Arial"/>
              </a:rPr>
              <a:t>Этилен-гликоль</a:t>
            </a:r>
            <a:endParaRPr sz="1700" b="1" i="0" u="none" strike="noStrike" cap="none">
              <a:solidFill>
                <a:srgbClr val="000000"/>
              </a:solidFill>
              <a:latin typeface="Arial"/>
              <a:ea typeface="Arial"/>
              <a:cs typeface="Arial"/>
              <a:sym typeface="Arial"/>
            </a:endParaRPr>
          </a:p>
        </p:txBody>
      </p:sp>
      <p:sp>
        <p:nvSpPr>
          <p:cNvPr id="202" name="Google Shape;202;p29"/>
          <p:cNvSpPr txBox="1"/>
          <p:nvPr/>
        </p:nvSpPr>
        <p:spPr>
          <a:xfrm>
            <a:off x="4852200" y="2721725"/>
            <a:ext cx="2429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1" i="0" u="none" strike="noStrike" cap="none">
                <a:solidFill>
                  <a:srgbClr val="000000"/>
                </a:solidFill>
                <a:latin typeface="Arial"/>
                <a:ea typeface="Arial"/>
                <a:cs typeface="Arial"/>
                <a:sym typeface="Arial"/>
              </a:rPr>
              <a:t>Пропилен-гликоль</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p:nvPr/>
        </p:nvSpPr>
        <p:spPr>
          <a:xfrm>
            <a:off x="2334300" y="1632725"/>
            <a:ext cx="2127600" cy="939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ru" sz="2000" b="1" i="0" u="none" strike="noStrike" cap="none">
                <a:solidFill>
                  <a:srgbClr val="000000"/>
                </a:solidFill>
                <a:latin typeface="Arial"/>
                <a:ea typeface="Arial"/>
                <a:cs typeface="Arial"/>
                <a:sym typeface="Arial"/>
              </a:rPr>
              <a:t>Ароматты сақина</a:t>
            </a:r>
            <a:endParaRPr sz="2000" b="1" i="0" u="none" strike="noStrike" cap="none">
              <a:solidFill>
                <a:srgbClr val="000000"/>
              </a:solidFill>
              <a:latin typeface="Arial"/>
              <a:ea typeface="Arial"/>
              <a:cs typeface="Arial"/>
              <a:sym typeface="Arial"/>
            </a:endParaRPr>
          </a:p>
        </p:txBody>
      </p:sp>
      <p:sp>
        <p:nvSpPr>
          <p:cNvPr id="208" name="Google Shape;208;p30"/>
          <p:cNvSpPr txBox="1">
            <a:spLocks noGrp="1"/>
          </p:cNvSpPr>
          <p:nvPr>
            <p:ph type="subTitle" idx="1"/>
          </p:nvPr>
        </p:nvSpPr>
        <p:spPr>
          <a:xfrm>
            <a:off x="165775" y="691225"/>
            <a:ext cx="8520600" cy="737700"/>
          </a:xfrm>
          <a:prstGeom prst="rect">
            <a:avLst/>
          </a:prstGeom>
          <a:noFill/>
          <a:ln>
            <a:noFill/>
          </a:ln>
        </p:spPr>
        <p:txBody>
          <a:bodyPr spcFirstLastPara="1" wrap="square" lIns="91425" tIns="91425" rIns="91425" bIns="91425" anchor="t" anchorCtr="0">
            <a:noAutofit/>
          </a:bodyPr>
          <a:lstStyle/>
          <a:p>
            <a:pPr marL="914400" lvl="0" indent="0" algn="just" rtl="0">
              <a:lnSpc>
                <a:spcPct val="100000"/>
              </a:lnSpc>
              <a:spcBef>
                <a:spcPts val="0"/>
              </a:spcBef>
              <a:spcAft>
                <a:spcPts val="0"/>
              </a:spcAft>
              <a:buSzPts val="2800"/>
              <a:buNone/>
            </a:pPr>
            <a:r>
              <a:rPr lang="ru" sz="1900">
                <a:solidFill>
                  <a:schemeClr val="dk1"/>
                </a:solidFill>
              </a:rPr>
              <a:t>Бензол сақинасындағы көмірге  -OH тобы қосылған </a:t>
            </a:r>
            <a:endParaRPr sz="3100"/>
          </a:p>
        </p:txBody>
      </p:sp>
      <p:sp>
        <p:nvSpPr>
          <p:cNvPr id="209" name="Google Shape;209;p30"/>
          <p:cNvSpPr txBox="1">
            <a:spLocks noGrp="1"/>
          </p:cNvSpPr>
          <p:nvPr>
            <p:ph type="ctrTitle"/>
          </p:nvPr>
        </p:nvSpPr>
        <p:spPr>
          <a:xfrm>
            <a:off x="165775" y="61825"/>
            <a:ext cx="8520600" cy="62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ru" sz="2700">
                <a:highlight>
                  <a:srgbClr val="FFFFFF"/>
                </a:highlight>
              </a:rPr>
              <a:t>- </a:t>
            </a:r>
            <a:r>
              <a:rPr lang="ru" sz="2700">
                <a:highlight>
                  <a:srgbClr val="93C47D"/>
                </a:highlight>
              </a:rPr>
              <a:t>Фенолдар</a:t>
            </a:r>
            <a:endParaRPr sz="6900"/>
          </a:p>
        </p:txBody>
      </p:sp>
      <p:sp>
        <p:nvSpPr>
          <p:cNvPr id="210" name="Google Shape;210;p30"/>
          <p:cNvSpPr/>
          <p:nvPr/>
        </p:nvSpPr>
        <p:spPr>
          <a:xfrm>
            <a:off x="4456600" y="1832975"/>
            <a:ext cx="684900" cy="538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0"/>
          <p:cNvSpPr txBox="1"/>
          <p:nvPr/>
        </p:nvSpPr>
        <p:spPr>
          <a:xfrm>
            <a:off x="5034075" y="1708925"/>
            <a:ext cx="1167600" cy="73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0" i="0" u="none" strike="noStrike" cap="none">
                <a:solidFill>
                  <a:schemeClr val="dk1"/>
                </a:solidFill>
                <a:latin typeface="Arial"/>
                <a:ea typeface="Arial"/>
                <a:cs typeface="Arial"/>
                <a:sym typeface="Arial"/>
              </a:rPr>
              <a:t>-</a:t>
            </a:r>
            <a:r>
              <a:rPr lang="ru" sz="2300" b="1" i="0" u="none" strike="noStrike" cap="none">
                <a:solidFill>
                  <a:srgbClr val="FF0000"/>
                </a:solidFill>
                <a:latin typeface="Arial"/>
                <a:ea typeface="Arial"/>
                <a:cs typeface="Arial"/>
                <a:sym typeface="Arial"/>
              </a:rPr>
              <a:t>OH</a:t>
            </a:r>
            <a:r>
              <a:rPr lang="ru" sz="2300" b="0" i="0" u="none" strike="noStrike" cap="none">
                <a:solidFill>
                  <a:schemeClr val="dk1"/>
                </a:solidFill>
                <a:latin typeface="Arial"/>
                <a:ea typeface="Arial"/>
                <a:cs typeface="Arial"/>
                <a:sym typeface="Arial"/>
              </a:rPr>
              <a:t> тобы</a:t>
            </a:r>
            <a:endParaRPr sz="1800" b="0" i="0" u="none" strike="noStrike" cap="none">
              <a:solidFill>
                <a:srgbClr val="000000"/>
              </a:solidFill>
              <a:latin typeface="Arial"/>
              <a:ea typeface="Arial"/>
              <a:cs typeface="Arial"/>
              <a:sym typeface="Arial"/>
            </a:endParaRPr>
          </a:p>
        </p:txBody>
      </p:sp>
      <p:sp>
        <p:nvSpPr>
          <p:cNvPr id="212" name="Google Shape;212;p30"/>
          <p:cNvSpPr/>
          <p:nvPr/>
        </p:nvSpPr>
        <p:spPr>
          <a:xfrm>
            <a:off x="5975950" y="1847900"/>
            <a:ext cx="684900" cy="538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0"/>
          <p:cNvSpPr txBox="1"/>
          <p:nvPr/>
        </p:nvSpPr>
        <p:spPr>
          <a:xfrm>
            <a:off x="6660850" y="1847900"/>
            <a:ext cx="2534700" cy="53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ru" sz="2500" b="0" i="0" u="none" strike="noStrike" cap="none">
                <a:solidFill>
                  <a:srgbClr val="0000FF"/>
                </a:solidFill>
                <a:latin typeface="Arial"/>
                <a:ea typeface="Arial"/>
                <a:cs typeface="Arial"/>
                <a:sym typeface="Arial"/>
              </a:rPr>
              <a:t>Орынбасарлар</a:t>
            </a:r>
            <a:endParaRPr sz="2500" b="0" i="0" u="none" strike="noStrike" cap="none">
              <a:solidFill>
                <a:srgbClr val="0000FF"/>
              </a:solidFill>
              <a:latin typeface="Arial"/>
              <a:ea typeface="Arial"/>
              <a:cs typeface="Arial"/>
              <a:sym typeface="Arial"/>
            </a:endParaRPr>
          </a:p>
        </p:txBody>
      </p:sp>
      <p:sp>
        <p:nvSpPr>
          <p:cNvPr id="214" name="Google Shape;214;p30"/>
          <p:cNvSpPr txBox="1"/>
          <p:nvPr/>
        </p:nvSpPr>
        <p:spPr>
          <a:xfrm>
            <a:off x="18400" y="1785125"/>
            <a:ext cx="1745700" cy="62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ru" sz="2500" b="0" i="0" u="none" strike="noStrike" cap="none">
                <a:solidFill>
                  <a:schemeClr val="dk1"/>
                </a:solidFill>
                <a:latin typeface="Arial"/>
                <a:ea typeface="Arial"/>
                <a:cs typeface="Arial"/>
                <a:sym typeface="Arial"/>
              </a:rPr>
              <a:t>Фенолдар</a:t>
            </a:r>
            <a:endParaRPr sz="1200" b="0" i="0" u="none" strike="noStrike" cap="none">
              <a:solidFill>
                <a:srgbClr val="000000"/>
              </a:solidFill>
              <a:latin typeface="Arial"/>
              <a:ea typeface="Arial"/>
              <a:cs typeface="Arial"/>
              <a:sym typeface="Arial"/>
            </a:endParaRPr>
          </a:p>
        </p:txBody>
      </p:sp>
      <p:sp>
        <p:nvSpPr>
          <p:cNvPr id="215" name="Google Shape;215;p30"/>
          <p:cNvSpPr/>
          <p:nvPr/>
        </p:nvSpPr>
        <p:spPr>
          <a:xfrm>
            <a:off x="1602500" y="1838550"/>
            <a:ext cx="764700" cy="4716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30" descr="Картинки по запросу phenols"/>
          <p:cNvPicPr preferRelativeResize="0"/>
          <p:nvPr/>
        </p:nvPicPr>
        <p:blipFill rotWithShape="1">
          <a:blip r:embed="rId3">
            <a:alphaModFix/>
          </a:blip>
          <a:srcRect l="33488" r="29919" b="23652"/>
          <a:stretch/>
        </p:blipFill>
        <p:spPr>
          <a:xfrm>
            <a:off x="165775" y="2746800"/>
            <a:ext cx="1745825" cy="1641950"/>
          </a:xfrm>
          <a:prstGeom prst="rect">
            <a:avLst/>
          </a:prstGeom>
          <a:noFill/>
          <a:ln>
            <a:noFill/>
          </a:ln>
        </p:spPr>
      </p:pic>
      <p:pic>
        <p:nvPicPr>
          <p:cNvPr id="217" name="Google Shape;217;p30" descr="Картинки по запросу benzene"/>
          <p:cNvPicPr preferRelativeResize="0"/>
          <p:nvPr/>
        </p:nvPicPr>
        <p:blipFill rotWithShape="1">
          <a:blip r:embed="rId4">
            <a:alphaModFix/>
          </a:blip>
          <a:srcRect/>
          <a:stretch/>
        </p:blipFill>
        <p:spPr>
          <a:xfrm>
            <a:off x="2921200" y="3133175"/>
            <a:ext cx="1253625" cy="1059875"/>
          </a:xfrm>
          <a:prstGeom prst="rect">
            <a:avLst/>
          </a:prstGeom>
          <a:noFill/>
          <a:ln>
            <a:noFill/>
          </a:ln>
        </p:spPr>
      </p:pic>
      <p:sp>
        <p:nvSpPr>
          <p:cNvPr id="218" name="Google Shape;218;p30"/>
          <p:cNvSpPr/>
          <p:nvPr/>
        </p:nvSpPr>
        <p:spPr>
          <a:xfrm>
            <a:off x="1911600" y="3427313"/>
            <a:ext cx="764700" cy="4716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0"/>
          <p:cNvSpPr/>
          <p:nvPr/>
        </p:nvSpPr>
        <p:spPr>
          <a:xfrm>
            <a:off x="4304200" y="3374725"/>
            <a:ext cx="684900" cy="538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0"/>
          <p:cNvSpPr txBox="1"/>
          <p:nvPr/>
        </p:nvSpPr>
        <p:spPr>
          <a:xfrm>
            <a:off x="5184425" y="3348413"/>
            <a:ext cx="1054200" cy="62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1" i="0" u="none" strike="noStrike" cap="none">
                <a:solidFill>
                  <a:srgbClr val="FF0000"/>
                </a:solidFill>
                <a:latin typeface="Arial"/>
                <a:ea typeface="Arial"/>
                <a:cs typeface="Arial"/>
                <a:sym typeface="Arial"/>
              </a:rPr>
              <a:t>-OH</a:t>
            </a:r>
            <a:endParaRPr sz="1400" b="1" i="0" u="none" strike="noStrike" cap="none">
              <a:solidFill>
                <a:srgbClr val="FF0000"/>
              </a:solidFill>
              <a:latin typeface="Arial"/>
              <a:ea typeface="Arial"/>
              <a:cs typeface="Arial"/>
              <a:sym typeface="Arial"/>
            </a:endParaRPr>
          </a:p>
        </p:txBody>
      </p:sp>
      <p:sp>
        <p:nvSpPr>
          <p:cNvPr id="221" name="Google Shape;221;p30"/>
          <p:cNvSpPr/>
          <p:nvPr/>
        </p:nvSpPr>
        <p:spPr>
          <a:xfrm>
            <a:off x="6277950" y="3374725"/>
            <a:ext cx="684900" cy="538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txBox="1"/>
          <p:nvPr/>
        </p:nvSpPr>
        <p:spPr>
          <a:xfrm>
            <a:off x="7002175" y="3298525"/>
            <a:ext cx="2055300" cy="53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ru" sz="2500" b="0" i="0" u="none" strike="noStrike" cap="none">
                <a:solidFill>
                  <a:srgbClr val="0000FF"/>
                </a:solidFill>
                <a:latin typeface="Arial"/>
                <a:ea typeface="Arial"/>
                <a:cs typeface="Arial"/>
                <a:sym typeface="Arial"/>
              </a:rPr>
              <a:t>-O-CH</a:t>
            </a:r>
            <a:r>
              <a:rPr lang="ru" sz="2400" b="0" i="0" u="none" strike="noStrike" cap="none" baseline="-25000">
                <a:solidFill>
                  <a:srgbClr val="0000FF"/>
                </a:solidFill>
                <a:latin typeface="Arial"/>
                <a:ea typeface="Arial"/>
                <a:cs typeface="Arial"/>
                <a:sym typeface="Arial"/>
              </a:rPr>
              <a:t>3</a:t>
            </a:r>
            <a:endParaRPr sz="2400" b="0" i="0" u="none" strike="noStrike" cap="none" baseline="-25000">
              <a:solidFill>
                <a:srgbClr val="0000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ctrTitle"/>
          </p:nvPr>
        </p:nvSpPr>
        <p:spPr>
          <a:xfrm>
            <a:off x="110250" y="74925"/>
            <a:ext cx="8520600" cy="58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700">
                <a:highlight>
                  <a:srgbClr val="EA9999"/>
                </a:highlight>
              </a:rPr>
              <a:t> Фенолдар</a:t>
            </a:r>
            <a:r>
              <a:rPr lang="ru" sz="2700"/>
              <a:t>, жүйелік аталуы</a:t>
            </a:r>
            <a:endParaRPr/>
          </a:p>
        </p:txBody>
      </p:sp>
      <p:pic>
        <p:nvPicPr>
          <p:cNvPr id="228" name="Google Shape;228;p31" descr="Картинки по запросу phenols nomenclature"/>
          <p:cNvPicPr preferRelativeResize="0"/>
          <p:nvPr/>
        </p:nvPicPr>
        <p:blipFill rotWithShape="1">
          <a:blip r:embed="rId3">
            <a:alphaModFix/>
          </a:blip>
          <a:srcRect l="3128" b="32948"/>
          <a:stretch/>
        </p:blipFill>
        <p:spPr>
          <a:xfrm>
            <a:off x="1332100" y="1655275"/>
            <a:ext cx="5850949" cy="3389750"/>
          </a:xfrm>
          <a:prstGeom prst="rect">
            <a:avLst/>
          </a:prstGeom>
          <a:noFill/>
          <a:ln>
            <a:noFill/>
          </a:ln>
        </p:spPr>
      </p:pic>
      <p:sp>
        <p:nvSpPr>
          <p:cNvPr id="229" name="Google Shape;229;p31"/>
          <p:cNvSpPr txBox="1">
            <a:spLocks noGrp="1"/>
          </p:cNvSpPr>
          <p:nvPr>
            <p:ph type="subTitle" idx="1"/>
          </p:nvPr>
        </p:nvSpPr>
        <p:spPr>
          <a:xfrm>
            <a:off x="110250" y="792825"/>
            <a:ext cx="8520600" cy="41223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Clr>
                <a:schemeClr val="dk1"/>
              </a:buClr>
              <a:buSzPts val="1100"/>
              <a:buFont typeface="Arial"/>
              <a:buNone/>
            </a:pPr>
            <a:r>
              <a:rPr lang="ru" sz="2000">
                <a:solidFill>
                  <a:srgbClr val="222222"/>
                </a:solidFill>
                <a:highlight>
                  <a:srgbClr val="FFFFFF"/>
                </a:highlight>
              </a:rPr>
              <a:t>IUPAC номенклатурасында бастапқы молекуласы бензол деп аталады және орынбасарлар әрқашан бірінші орынға ие -OH тобымен есептеледі. </a:t>
            </a:r>
            <a:endParaRPr sz="3600"/>
          </a:p>
        </p:txBody>
      </p:sp>
      <p:sp>
        <p:nvSpPr>
          <p:cNvPr id="230" name="Google Shape;230;p31"/>
          <p:cNvSpPr txBox="1"/>
          <p:nvPr/>
        </p:nvSpPr>
        <p:spPr>
          <a:xfrm>
            <a:off x="1227000" y="2832700"/>
            <a:ext cx="1388100" cy="421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метил фенол (орто-крезол)</a:t>
            </a:r>
            <a:endParaRPr sz="1400" b="1" i="0" u="none" strike="noStrike" cap="none">
              <a:solidFill>
                <a:srgbClr val="000000"/>
              </a:solidFill>
              <a:latin typeface="Arial"/>
              <a:ea typeface="Arial"/>
              <a:cs typeface="Arial"/>
              <a:sym typeface="Arial"/>
            </a:endParaRPr>
          </a:p>
        </p:txBody>
      </p:sp>
      <p:sp>
        <p:nvSpPr>
          <p:cNvPr id="231" name="Google Shape;231;p31"/>
          <p:cNvSpPr txBox="1"/>
          <p:nvPr/>
        </p:nvSpPr>
        <p:spPr>
          <a:xfrm>
            <a:off x="3563525" y="2829050"/>
            <a:ext cx="1629600" cy="421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3-метил фенол (орто-крезол)</a:t>
            </a:r>
            <a:endParaRPr sz="1400" b="1" i="0" u="none" strike="noStrike" cap="none">
              <a:solidFill>
                <a:srgbClr val="000000"/>
              </a:solidFill>
              <a:latin typeface="Arial"/>
              <a:ea typeface="Arial"/>
              <a:cs typeface="Arial"/>
              <a:sym typeface="Arial"/>
            </a:endParaRPr>
          </a:p>
        </p:txBody>
      </p:sp>
      <p:sp>
        <p:nvSpPr>
          <p:cNvPr id="232" name="Google Shape;232;p31"/>
          <p:cNvSpPr txBox="1"/>
          <p:nvPr/>
        </p:nvSpPr>
        <p:spPr>
          <a:xfrm>
            <a:off x="5603025" y="2832700"/>
            <a:ext cx="1870500" cy="421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2-нитро-фенол (орто-нитрофенол)</a:t>
            </a:r>
            <a:endParaRPr sz="1400" b="1" i="0" u="none" strike="noStrike" cap="none">
              <a:solidFill>
                <a:srgbClr val="000000"/>
              </a:solidFill>
              <a:latin typeface="Arial"/>
              <a:ea typeface="Arial"/>
              <a:cs typeface="Arial"/>
              <a:sym typeface="Arial"/>
            </a:endParaRPr>
          </a:p>
        </p:txBody>
      </p:sp>
      <p:sp>
        <p:nvSpPr>
          <p:cNvPr id="233" name="Google Shape;233;p31"/>
          <p:cNvSpPr txBox="1"/>
          <p:nvPr/>
        </p:nvSpPr>
        <p:spPr>
          <a:xfrm>
            <a:off x="1332100" y="4422800"/>
            <a:ext cx="1555800" cy="587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1,2 бензолдиол (катехол)</a:t>
            </a:r>
            <a:endParaRPr sz="1400" b="1" i="0" u="none" strike="noStrike" cap="none">
              <a:solidFill>
                <a:srgbClr val="000000"/>
              </a:solidFill>
              <a:latin typeface="Arial"/>
              <a:ea typeface="Arial"/>
              <a:cs typeface="Arial"/>
              <a:sym typeface="Arial"/>
            </a:endParaRPr>
          </a:p>
        </p:txBody>
      </p:sp>
      <p:sp>
        <p:nvSpPr>
          <p:cNvPr id="234" name="Google Shape;234;p31"/>
          <p:cNvSpPr txBox="1"/>
          <p:nvPr/>
        </p:nvSpPr>
        <p:spPr>
          <a:xfrm>
            <a:off x="3637325" y="4377300"/>
            <a:ext cx="1555800" cy="587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1,3 бензолдиол (резерцинол)</a:t>
            </a:r>
            <a:endParaRPr sz="1400" b="1" i="0" u="none" strike="noStrike" cap="none">
              <a:solidFill>
                <a:srgbClr val="000000"/>
              </a:solidFill>
              <a:latin typeface="Arial"/>
              <a:ea typeface="Arial"/>
              <a:cs typeface="Arial"/>
              <a:sym typeface="Arial"/>
            </a:endParaRPr>
          </a:p>
        </p:txBody>
      </p:sp>
      <p:sp>
        <p:nvSpPr>
          <p:cNvPr id="235" name="Google Shape;235;p31"/>
          <p:cNvSpPr txBox="1"/>
          <p:nvPr/>
        </p:nvSpPr>
        <p:spPr>
          <a:xfrm>
            <a:off x="5683375" y="4583750"/>
            <a:ext cx="1555800" cy="421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1,4 бензолдиол (гидрохинон)</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311700" y="744575"/>
            <a:ext cx="8520600" cy="949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600"/>
              <a:buFont typeface="Arial"/>
              <a:buNone/>
            </a:pPr>
            <a:r>
              <a:rPr lang="ru" sz="3600" b="0" i="0" u="none" strike="noStrike" cap="none">
                <a:solidFill>
                  <a:srgbClr val="000000"/>
                </a:solidFill>
                <a:latin typeface="Arial"/>
                <a:ea typeface="Arial"/>
                <a:cs typeface="Arial"/>
                <a:sym typeface="Arial"/>
              </a:rPr>
              <a:t>Оқытушылар</a:t>
            </a:r>
            <a:endParaRPr sz="3600" b="0" i="0" u="none" strike="noStrike" cap="none">
              <a:solidFill>
                <a:srgbClr val="000000"/>
              </a:solidFill>
              <a:latin typeface="Arial"/>
              <a:ea typeface="Arial"/>
              <a:cs typeface="Arial"/>
              <a:sym typeface="Arial"/>
            </a:endParaRPr>
          </a:p>
        </p:txBody>
      </p:sp>
      <p:sp>
        <p:nvSpPr>
          <p:cNvPr id="61" name="Google Shape;61;p14"/>
          <p:cNvSpPr txBox="1"/>
          <p:nvPr/>
        </p:nvSpPr>
        <p:spPr>
          <a:xfrm>
            <a:off x="311700" y="2140550"/>
            <a:ext cx="8520600" cy="1955700"/>
          </a:xfrm>
          <a:prstGeom prst="rect">
            <a:avLst/>
          </a:prstGeom>
          <a:noFill/>
          <a:ln>
            <a:noFill/>
          </a:ln>
        </p:spPr>
        <p:txBody>
          <a:bodyPr spcFirstLastPara="1" wrap="square" lIns="91425" tIns="91425" rIns="91425" bIns="91425" anchor="t" anchorCtr="0">
            <a:noAutofit/>
          </a:bodyPr>
          <a:lstStyle/>
          <a:p>
            <a:pPr marL="0" marR="0" lvl="0" indent="457200" algn="ctr" rtl="0">
              <a:lnSpc>
                <a:spcPct val="100000"/>
              </a:lnSpc>
              <a:spcBef>
                <a:spcPts val="0"/>
              </a:spcBef>
              <a:spcAft>
                <a:spcPts val="0"/>
              </a:spcAft>
              <a:buClr>
                <a:srgbClr val="000000"/>
              </a:buClr>
              <a:buSzPts val="2800"/>
              <a:buFont typeface="Arial"/>
              <a:buNone/>
            </a:pPr>
            <a:r>
              <a:rPr lang="ru" sz="2800" b="0" i="0" u="none" strike="noStrike" cap="none">
                <a:solidFill>
                  <a:srgbClr val="000000"/>
                </a:solidFill>
                <a:latin typeface="Arial"/>
                <a:ea typeface="Arial"/>
                <a:cs typeface="Arial"/>
                <a:sym typeface="Arial"/>
              </a:rPr>
              <a:t>Гульназ Сейтимова, PhD, Chemistry</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ru" sz="2800" b="0" i="0" u="none" strike="noStrike" cap="none">
                <a:solidFill>
                  <a:srgbClr val="000000"/>
                </a:solidFill>
                <a:latin typeface="Arial"/>
                <a:ea typeface="Arial"/>
                <a:cs typeface="Arial"/>
                <a:sym typeface="Arial"/>
              </a:rPr>
              <a:t>Батес Кудайбергенова, PhD, Chemistry</a:t>
            </a:r>
            <a:endParaRPr sz="2800" b="0" i="0" u="none" strike="noStrike" cap="none">
              <a:solidFill>
                <a:srgbClr val="000000"/>
              </a:solidFill>
              <a:latin typeface="Arial"/>
              <a:ea typeface="Arial"/>
              <a:cs typeface="Arial"/>
              <a:sym typeface="Arial"/>
            </a:endParaRPr>
          </a:p>
          <a:p>
            <a:pPr marL="0" marR="0" lvl="0" indent="457200" algn="ctr" rtl="0">
              <a:lnSpc>
                <a:spcPct val="100000"/>
              </a:lnSpc>
              <a:spcBef>
                <a:spcPts val="0"/>
              </a:spcBef>
              <a:spcAft>
                <a:spcPts val="0"/>
              </a:spcAft>
              <a:buClr>
                <a:srgbClr val="000000"/>
              </a:buClr>
              <a:buSzPts val="2800"/>
              <a:buFont typeface="Arial"/>
              <a:buNone/>
            </a:pPr>
            <a:r>
              <a:rPr lang="ru" sz="2800" b="0" i="0" u="none" strike="noStrike" cap="none">
                <a:solidFill>
                  <a:srgbClr val="000000"/>
                </a:solidFill>
                <a:latin typeface="Arial"/>
                <a:ea typeface="Arial"/>
                <a:cs typeface="Arial"/>
                <a:sym typeface="Arial"/>
              </a:rPr>
              <a:t>Диас Тастанбеков, MSc, Chemistry</a:t>
            </a:r>
            <a:endParaRPr sz="2800" b="0" i="0" u="none" strike="noStrike" cap="none">
              <a:solidFill>
                <a:srgbClr val="59595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ctrTitle"/>
          </p:nvPr>
        </p:nvSpPr>
        <p:spPr>
          <a:xfrm>
            <a:off x="110250" y="74925"/>
            <a:ext cx="8520600" cy="58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700">
                <a:highlight>
                  <a:srgbClr val="EA9999"/>
                </a:highlight>
              </a:rPr>
              <a:t> Фенолдар</a:t>
            </a:r>
            <a:r>
              <a:rPr lang="ru" sz="2700"/>
              <a:t>, жүйелік аталуы</a:t>
            </a:r>
            <a:endParaRPr sz="2700">
              <a:highlight>
                <a:srgbClr val="EA9999"/>
              </a:highlight>
            </a:endParaRPr>
          </a:p>
        </p:txBody>
      </p:sp>
      <p:sp>
        <p:nvSpPr>
          <p:cNvPr id="241" name="Google Shape;241;p32"/>
          <p:cNvSpPr txBox="1">
            <a:spLocks noGrp="1"/>
          </p:cNvSpPr>
          <p:nvPr>
            <p:ph type="subTitle" idx="1"/>
          </p:nvPr>
        </p:nvSpPr>
        <p:spPr>
          <a:xfrm>
            <a:off x="110250" y="792825"/>
            <a:ext cx="8520600" cy="1633500"/>
          </a:xfrm>
          <a:prstGeom prst="rect">
            <a:avLst/>
          </a:prstGeom>
          <a:noFill/>
          <a:ln>
            <a:noFill/>
          </a:ln>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Clr>
                <a:srgbClr val="222222"/>
              </a:buClr>
              <a:buSzPts val="2000"/>
              <a:buChar char="❖"/>
            </a:pPr>
            <a:r>
              <a:rPr lang="ru" sz="2000">
                <a:solidFill>
                  <a:srgbClr val="222222"/>
                </a:solidFill>
                <a:highlight>
                  <a:srgbClr val="FFFFFF"/>
                </a:highlight>
              </a:rPr>
              <a:t>-OH тобы негізгі болып есептелгендіктен нөмірлеу осыдан басталады.</a:t>
            </a:r>
            <a:endParaRPr sz="2000">
              <a:solidFill>
                <a:srgbClr val="222222"/>
              </a:solidFill>
              <a:highlight>
                <a:srgbClr val="FFFFFF"/>
              </a:highlight>
            </a:endParaRPr>
          </a:p>
          <a:p>
            <a:pPr marL="457200" lvl="0" indent="-355600" algn="just" rtl="0">
              <a:lnSpc>
                <a:spcPct val="100000"/>
              </a:lnSpc>
              <a:spcBef>
                <a:spcPts val="0"/>
              </a:spcBef>
              <a:spcAft>
                <a:spcPts val="0"/>
              </a:spcAft>
              <a:buClr>
                <a:srgbClr val="222222"/>
              </a:buClr>
              <a:buSzPts val="2000"/>
              <a:buChar char="❖"/>
            </a:pPr>
            <a:r>
              <a:rPr lang="ru" sz="2000">
                <a:solidFill>
                  <a:srgbClr val="222222"/>
                </a:solidFill>
                <a:highlight>
                  <a:srgbClr val="FFFFFF"/>
                </a:highlight>
              </a:rPr>
              <a:t>Жалпы фенолдар 1,2 үшін</a:t>
            </a:r>
            <a:r>
              <a:rPr lang="ru" sz="2000" i="1">
                <a:solidFill>
                  <a:srgbClr val="222222"/>
                </a:solidFill>
                <a:highlight>
                  <a:srgbClr val="FFFFFF"/>
                </a:highlight>
              </a:rPr>
              <a:t> орто-</a:t>
            </a:r>
            <a:r>
              <a:rPr lang="ru" sz="2000">
                <a:solidFill>
                  <a:srgbClr val="222222"/>
                </a:solidFill>
                <a:highlight>
                  <a:srgbClr val="FFFFFF"/>
                </a:highlight>
              </a:rPr>
              <a:t>; 1,3 үшін </a:t>
            </a:r>
            <a:r>
              <a:rPr lang="ru" sz="2000" i="1">
                <a:solidFill>
                  <a:srgbClr val="222222"/>
                </a:solidFill>
                <a:highlight>
                  <a:srgbClr val="FFFFFF"/>
                </a:highlight>
              </a:rPr>
              <a:t>мета- </a:t>
            </a:r>
            <a:r>
              <a:rPr lang="ru" sz="2000">
                <a:solidFill>
                  <a:srgbClr val="222222"/>
                </a:solidFill>
                <a:highlight>
                  <a:srgbClr val="FFFFFF"/>
                </a:highlight>
              </a:rPr>
              <a:t>; және 1,4 үшін </a:t>
            </a:r>
            <a:r>
              <a:rPr lang="ru" sz="2000" i="1">
                <a:solidFill>
                  <a:srgbClr val="222222"/>
                </a:solidFill>
                <a:highlight>
                  <a:srgbClr val="FFFFFF"/>
                </a:highlight>
              </a:rPr>
              <a:t>пара- </a:t>
            </a:r>
            <a:r>
              <a:rPr lang="ru" sz="2000">
                <a:solidFill>
                  <a:srgbClr val="222222"/>
                </a:solidFill>
                <a:highlight>
                  <a:srgbClr val="FFFFFF"/>
                </a:highlight>
              </a:rPr>
              <a:t>деген қосымшалар қолданылады.</a:t>
            </a:r>
            <a:endParaRPr sz="2000">
              <a:solidFill>
                <a:srgbClr val="222222"/>
              </a:solidFill>
              <a:highlight>
                <a:srgbClr val="FFFFFF"/>
              </a:highlight>
            </a:endParaRPr>
          </a:p>
          <a:p>
            <a:pPr marL="457200" lvl="0" indent="-355600" algn="just" rtl="0">
              <a:lnSpc>
                <a:spcPct val="100000"/>
              </a:lnSpc>
              <a:spcBef>
                <a:spcPts val="0"/>
              </a:spcBef>
              <a:spcAft>
                <a:spcPts val="0"/>
              </a:spcAft>
              <a:buClr>
                <a:srgbClr val="222222"/>
              </a:buClr>
              <a:buSzPts val="2000"/>
              <a:buChar char="❖"/>
            </a:pPr>
            <a:r>
              <a:rPr lang="ru" sz="2000">
                <a:solidFill>
                  <a:srgbClr val="222222"/>
                </a:solidFill>
                <a:highlight>
                  <a:srgbClr val="FFFFFF"/>
                </a:highlight>
              </a:rPr>
              <a:t>Мысал ретінде: метилфенолдар крезолдар деп аталады</a:t>
            </a:r>
            <a:endParaRPr sz="2000">
              <a:solidFill>
                <a:srgbClr val="222222"/>
              </a:solidFill>
              <a:highlight>
                <a:srgbClr val="FFFFFF"/>
              </a:highlight>
            </a:endParaRPr>
          </a:p>
        </p:txBody>
      </p:sp>
      <p:pic>
        <p:nvPicPr>
          <p:cNvPr id="242" name="Google Shape;242;p32" descr="Картинки по запросу phenols nomenclature"/>
          <p:cNvPicPr preferRelativeResize="0"/>
          <p:nvPr/>
        </p:nvPicPr>
        <p:blipFill rotWithShape="1">
          <a:blip r:embed="rId3">
            <a:alphaModFix/>
          </a:blip>
          <a:srcRect l="7479" t="56986" r="61618" b="7346"/>
          <a:stretch/>
        </p:blipFill>
        <p:spPr>
          <a:xfrm>
            <a:off x="264600" y="2495550"/>
            <a:ext cx="2514399" cy="2179575"/>
          </a:xfrm>
          <a:prstGeom prst="rect">
            <a:avLst/>
          </a:prstGeom>
          <a:noFill/>
          <a:ln>
            <a:noFill/>
          </a:ln>
        </p:spPr>
      </p:pic>
      <p:sp>
        <p:nvSpPr>
          <p:cNvPr id="243" name="Google Shape;243;p32"/>
          <p:cNvSpPr txBox="1"/>
          <p:nvPr/>
        </p:nvSpPr>
        <p:spPr>
          <a:xfrm>
            <a:off x="327325" y="3995325"/>
            <a:ext cx="2590200" cy="7560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Arial"/>
                <a:ea typeface="Arial"/>
                <a:cs typeface="Arial"/>
                <a:sym typeface="Arial"/>
              </a:rPr>
              <a:t>3-хлор фенол</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Arial"/>
                <a:ea typeface="Arial"/>
                <a:cs typeface="Arial"/>
                <a:sym typeface="Arial"/>
              </a:rPr>
              <a:t>(мета-хлорфенол)</a:t>
            </a:r>
            <a:endParaRPr sz="1800" b="1" i="0" u="none" strike="noStrike" cap="none">
              <a:solidFill>
                <a:srgbClr val="000000"/>
              </a:solidFill>
              <a:latin typeface="Arial"/>
              <a:ea typeface="Arial"/>
              <a:cs typeface="Arial"/>
              <a:sym typeface="Arial"/>
            </a:endParaRPr>
          </a:p>
        </p:txBody>
      </p:sp>
      <p:pic>
        <p:nvPicPr>
          <p:cNvPr id="244" name="Google Shape;244;p32" descr="Картинки по запросу метилфенол"/>
          <p:cNvPicPr preferRelativeResize="0"/>
          <p:nvPr/>
        </p:nvPicPr>
        <p:blipFill rotWithShape="1">
          <a:blip r:embed="rId4">
            <a:alphaModFix/>
          </a:blip>
          <a:srcRect/>
          <a:stretch/>
        </p:blipFill>
        <p:spPr>
          <a:xfrm>
            <a:off x="3592400" y="2502525"/>
            <a:ext cx="5056750" cy="2420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animEffect transition="in" filter="fade">
                                      <p:cBhvr>
                                        <p:cTn id="11"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ctrTitle"/>
          </p:nvPr>
        </p:nvSpPr>
        <p:spPr>
          <a:xfrm>
            <a:off x="165775" y="61825"/>
            <a:ext cx="8520600" cy="62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ru" sz="2700">
                <a:highlight>
                  <a:srgbClr val="FFFFFF"/>
                </a:highlight>
              </a:rPr>
              <a:t>- </a:t>
            </a:r>
            <a:r>
              <a:rPr lang="ru" sz="2700">
                <a:highlight>
                  <a:srgbClr val="93C47D"/>
                </a:highlight>
              </a:rPr>
              <a:t>Жай эфирлер</a:t>
            </a:r>
            <a:endParaRPr sz="6900"/>
          </a:p>
        </p:txBody>
      </p:sp>
      <p:pic>
        <p:nvPicPr>
          <p:cNvPr id="250" name="Google Shape;250;p33" descr="Ether. Chemical Compounds. Structures of water, alcohol, and ether. chemical compounds"/>
          <p:cNvPicPr preferRelativeResize="0"/>
          <p:nvPr/>
        </p:nvPicPr>
        <p:blipFill rotWithShape="1">
          <a:blip r:embed="rId3">
            <a:alphaModFix/>
          </a:blip>
          <a:srcRect/>
          <a:stretch/>
        </p:blipFill>
        <p:spPr>
          <a:xfrm>
            <a:off x="2574400" y="2468113"/>
            <a:ext cx="4617206" cy="1099338"/>
          </a:xfrm>
          <a:prstGeom prst="rect">
            <a:avLst/>
          </a:prstGeom>
          <a:noFill/>
          <a:ln>
            <a:noFill/>
          </a:ln>
        </p:spPr>
      </p:pic>
      <p:sp>
        <p:nvSpPr>
          <p:cNvPr id="251" name="Google Shape;251;p33"/>
          <p:cNvSpPr txBox="1"/>
          <p:nvPr/>
        </p:nvSpPr>
        <p:spPr>
          <a:xfrm>
            <a:off x="162750" y="767425"/>
            <a:ext cx="8818500" cy="1627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50"/>
              <a:buFont typeface="Arial"/>
              <a:buNone/>
            </a:pPr>
            <a:r>
              <a:rPr lang="ru" sz="1850" b="0" i="0" u="none" strike="noStrike" cap="none">
                <a:solidFill>
                  <a:schemeClr val="dk1"/>
                </a:solidFill>
                <a:highlight>
                  <a:srgbClr val="FFFFFF"/>
                </a:highlight>
                <a:latin typeface="Montserrat"/>
                <a:ea typeface="Montserrat"/>
                <a:cs typeface="Montserrat"/>
                <a:sym typeface="Montserrat"/>
              </a:rPr>
              <a:t>Ол екі алкил немесе арил топтарына байланыстырылған оттегі атомымен сипатталады. Эфирлер құрамы бойынша спирттерге ұқсас, ал эфирлер мен спирттер суға ұқсас. Спирттерде су молекуласының бір сутегі атомы алкил тобымен алмастырылады, ал эфирде сутегі атомдары екі алкил немесе арил топтарымен алмастырылады. </a:t>
            </a:r>
            <a:endParaRPr sz="1850" b="0" i="0" u="none" strike="noStrike" cap="none">
              <a:solidFill>
                <a:schemeClr val="dk1"/>
              </a:solidFill>
              <a:highlight>
                <a:srgbClr val="FFFFFF"/>
              </a:highlight>
              <a:latin typeface="Montserrat"/>
              <a:ea typeface="Montserrat"/>
              <a:cs typeface="Montserrat"/>
              <a:sym typeface="Montserrat"/>
            </a:endParaRPr>
          </a:p>
        </p:txBody>
      </p:sp>
      <p:pic>
        <p:nvPicPr>
          <p:cNvPr id="252" name="Google Shape;252;p33" descr="Картинки по запросу diphenyl ether"/>
          <p:cNvPicPr preferRelativeResize="0"/>
          <p:nvPr/>
        </p:nvPicPr>
        <p:blipFill rotWithShape="1">
          <a:blip r:embed="rId4">
            <a:alphaModFix/>
          </a:blip>
          <a:srcRect/>
          <a:stretch/>
        </p:blipFill>
        <p:spPr>
          <a:xfrm>
            <a:off x="6164150" y="3730375"/>
            <a:ext cx="2671950" cy="1219075"/>
          </a:xfrm>
          <a:prstGeom prst="rect">
            <a:avLst/>
          </a:prstGeom>
          <a:noFill/>
          <a:ln>
            <a:noFill/>
          </a:ln>
        </p:spPr>
      </p:pic>
      <p:pic>
        <p:nvPicPr>
          <p:cNvPr id="253" name="Google Shape;253;p33" descr="Картинки по запросу methyl phenyl ether"/>
          <p:cNvPicPr preferRelativeResize="0"/>
          <p:nvPr/>
        </p:nvPicPr>
        <p:blipFill rotWithShape="1">
          <a:blip r:embed="rId5">
            <a:alphaModFix/>
          </a:blip>
          <a:srcRect/>
          <a:stretch/>
        </p:blipFill>
        <p:spPr>
          <a:xfrm>
            <a:off x="416325" y="3628525"/>
            <a:ext cx="2572913" cy="1384050"/>
          </a:xfrm>
          <a:prstGeom prst="rect">
            <a:avLst/>
          </a:prstGeom>
          <a:noFill/>
          <a:ln>
            <a:noFill/>
          </a:ln>
        </p:spPr>
      </p:pic>
      <p:pic>
        <p:nvPicPr>
          <p:cNvPr id="254" name="Google Shape;254;p33" descr="Картинки по запросу methyl ethyl ether"/>
          <p:cNvPicPr preferRelativeResize="0"/>
          <p:nvPr/>
        </p:nvPicPr>
        <p:blipFill rotWithShape="1">
          <a:blip r:embed="rId6">
            <a:alphaModFix/>
          </a:blip>
          <a:srcRect/>
          <a:stretch/>
        </p:blipFill>
        <p:spPr>
          <a:xfrm>
            <a:off x="3391150" y="3582129"/>
            <a:ext cx="2572925" cy="1515559"/>
          </a:xfrm>
          <a:prstGeom prst="rect">
            <a:avLst/>
          </a:prstGeom>
          <a:noFill/>
          <a:ln>
            <a:noFill/>
          </a:ln>
        </p:spPr>
      </p:pic>
      <p:sp>
        <p:nvSpPr>
          <p:cNvPr id="255" name="Google Shape;255;p33"/>
          <p:cNvSpPr txBox="1"/>
          <p:nvPr/>
        </p:nvSpPr>
        <p:spPr>
          <a:xfrm>
            <a:off x="2515975" y="3190575"/>
            <a:ext cx="5130900" cy="315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1" i="0" u="none" strike="noStrike" cap="none">
                <a:solidFill>
                  <a:srgbClr val="000000"/>
                </a:solidFill>
                <a:latin typeface="Arial"/>
                <a:ea typeface="Arial"/>
                <a:cs typeface="Arial"/>
                <a:sym typeface="Arial"/>
              </a:rPr>
              <a:t>Су			       Спирт		    Жай эфир</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p:nvPr/>
        </p:nvSpPr>
        <p:spPr>
          <a:xfrm>
            <a:off x="162750" y="590900"/>
            <a:ext cx="8818500" cy="2901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750"/>
              <a:buFont typeface="Arial"/>
              <a:buNone/>
            </a:pPr>
            <a:r>
              <a:rPr lang="ru" sz="1750" b="0" i="0" u="none" strike="noStrike" cap="none">
                <a:solidFill>
                  <a:schemeClr val="dk1"/>
                </a:solidFill>
                <a:highlight>
                  <a:srgbClr val="FFFFFF"/>
                </a:highlight>
                <a:latin typeface="Montserrat"/>
                <a:ea typeface="Montserrat"/>
                <a:cs typeface="Montserrat"/>
                <a:sym typeface="Montserrat"/>
              </a:rPr>
              <a:t>Егер R және R' жай эфирлерде бірдей болса, оны симметриялық, егер әртүрлі болса – симметрилы емес деп атайды. Эфирдің атауында органикалық топтардың атаулары  алфавиттік тәртіппен эфир сөзін қосып немесе </a:t>
            </a:r>
            <a:r>
              <a:rPr lang="ru" sz="1750" b="1" i="0" u="none" strike="noStrike" cap="none">
                <a:solidFill>
                  <a:srgbClr val="0000FF"/>
                </a:solidFill>
                <a:highlight>
                  <a:srgbClr val="FFFFFF"/>
                </a:highlight>
                <a:latin typeface="Montserrat"/>
                <a:ea typeface="Montserrat"/>
                <a:cs typeface="Montserrat"/>
                <a:sym typeface="Montserrat"/>
              </a:rPr>
              <a:t>-окси</a:t>
            </a:r>
            <a:r>
              <a:rPr lang="ru" sz="1750" b="0" i="0" u="none" strike="noStrike" cap="none">
                <a:solidFill>
                  <a:schemeClr val="dk1"/>
                </a:solidFill>
                <a:highlight>
                  <a:srgbClr val="FFFFFF"/>
                </a:highlight>
                <a:latin typeface="Montserrat"/>
                <a:ea typeface="Montserrat"/>
                <a:cs typeface="Montserrat"/>
                <a:sym typeface="Montserrat"/>
              </a:rPr>
              <a:t> сөзімен бөлінеді. </a:t>
            </a:r>
            <a:endParaRPr sz="1750" b="1" i="0" u="none" strike="noStrike" cap="none">
              <a:solidFill>
                <a:srgbClr val="0000FF"/>
              </a:solidFill>
              <a:highlight>
                <a:srgbClr val="FFFFFF"/>
              </a:highlight>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750"/>
              <a:buFont typeface="Arial"/>
              <a:buNone/>
            </a:pPr>
            <a:r>
              <a:rPr lang="ru" sz="1750" b="0" i="0" u="none" strike="noStrike" cap="none">
                <a:solidFill>
                  <a:schemeClr val="dk1"/>
                </a:solidFill>
                <a:highlight>
                  <a:srgbClr val="FFFFFF"/>
                </a:highlight>
                <a:latin typeface="Montserrat"/>
                <a:ea typeface="Montserrat"/>
                <a:cs typeface="Montserrat"/>
                <a:sym typeface="Montserrat"/>
              </a:rPr>
              <a:t>Төменде мысалдар:			 		</a:t>
            </a:r>
            <a:endParaRPr sz="1750" b="0" i="0" u="none" strike="noStrike" cap="none">
              <a:solidFill>
                <a:schemeClr val="dk1"/>
              </a:solidFill>
              <a:highlight>
                <a:srgbClr val="FFFFFF"/>
              </a:highlight>
              <a:latin typeface="Montserrat"/>
              <a:ea typeface="Montserrat"/>
              <a:cs typeface="Montserrat"/>
              <a:sym typeface="Montserrat"/>
            </a:endParaRPr>
          </a:p>
          <a:p>
            <a:pPr marL="3200400" marR="0" lvl="0" indent="457200" algn="just" rtl="0">
              <a:lnSpc>
                <a:spcPct val="100000"/>
              </a:lnSpc>
              <a:spcBef>
                <a:spcPts val="0"/>
              </a:spcBef>
              <a:spcAft>
                <a:spcPts val="0"/>
              </a:spcAft>
              <a:buClr>
                <a:srgbClr val="000000"/>
              </a:buClr>
              <a:buSzPts val="1750"/>
              <a:buFont typeface="Arial"/>
              <a:buNone/>
            </a:pPr>
            <a:r>
              <a:rPr lang="ru" sz="1750" b="1" i="0" u="none" strike="noStrike" cap="none">
                <a:solidFill>
                  <a:schemeClr val="dk1"/>
                </a:solidFill>
                <a:highlight>
                  <a:srgbClr val="FFFFFF"/>
                </a:highlight>
                <a:latin typeface="Montserrat"/>
                <a:ea typeface="Montserrat"/>
                <a:cs typeface="Montserrat"/>
                <a:sym typeface="Montserrat"/>
              </a:rPr>
              <a:t>Эт</a:t>
            </a:r>
            <a:r>
              <a:rPr lang="ru" sz="1750" b="1" i="0" u="none" strike="noStrike" cap="none">
                <a:solidFill>
                  <a:srgbClr val="4A86E8"/>
                </a:solidFill>
                <a:highlight>
                  <a:srgbClr val="FFFFFF"/>
                </a:highlight>
                <a:latin typeface="Montserrat"/>
                <a:ea typeface="Montserrat"/>
                <a:cs typeface="Montserrat"/>
                <a:sym typeface="Montserrat"/>
              </a:rPr>
              <a:t>окси</a:t>
            </a:r>
            <a:r>
              <a:rPr lang="ru" sz="1750" b="1" i="0" u="none" strike="noStrike" cap="none">
                <a:solidFill>
                  <a:schemeClr val="dk1"/>
                </a:solidFill>
                <a:highlight>
                  <a:srgbClr val="FFFFFF"/>
                </a:highlight>
                <a:latin typeface="Montserrat"/>
                <a:ea typeface="Montserrat"/>
                <a:cs typeface="Montserrat"/>
                <a:sym typeface="Montserrat"/>
              </a:rPr>
              <a:t>этан   ( диэтил эфирі )</a:t>
            </a:r>
            <a:endParaRPr sz="1750" b="1" i="0" u="none" strike="noStrike" cap="none">
              <a:solidFill>
                <a:schemeClr val="dk1"/>
              </a:solidFill>
              <a:highlight>
                <a:srgbClr val="FFFFFF"/>
              </a:highlight>
              <a:latin typeface="Montserrat"/>
              <a:ea typeface="Montserrat"/>
              <a:cs typeface="Montserrat"/>
              <a:sym typeface="Montserrat"/>
            </a:endParaRPr>
          </a:p>
          <a:p>
            <a:pPr marL="3200400" marR="0" lvl="0" indent="457200" algn="just" rtl="0">
              <a:lnSpc>
                <a:spcPct val="100000"/>
              </a:lnSpc>
              <a:spcBef>
                <a:spcPts val="0"/>
              </a:spcBef>
              <a:spcAft>
                <a:spcPts val="0"/>
              </a:spcAft>
              <a:buClr>
                <a:srgbClr val="000000"/>
              </a:buClr>
              <a:buSzPts val="1750"/>
              <a:buFont typeface="Arial"/>
              <a:buNone/>
            </a:pPr>
            <a:r>
              <a:rPr lang="ru" sz="1750" b="1" i="0" u="none" strike="noStrike" cap="none">
                <a:solidFill>
                  <a:schemeClr val="dk1"/>
                </a:solidFill>
                <a:highlight>
                  <a:srgbClr val="FFFFFF"/>
                </a:highlight>
                <a:latin typeface="Montserrat"/>
                <a:ea typeface="Montserrat"/>
                <a:cs typeface="Montserrat"/>
                <a:sym typeface="Montserrat"/>
              </a:rPr>
              <a:t>Мет</a:t>
            </a:r>
            <a:r>
              <a:rPr lang="ru" sz="1750" b="1" i="0" u="none" strike="noStrike" cap="none">
                <a:solidFill>
                  <a:srgbClr val="0000FF"/>
                </a:solidFill>
                <a:highlight>
                  <a:srgbClr val="FFFFFF"/>
                </a:highlight>
                <a:latin typeface="Montserrat"/>
                <a:ea typeface="Montserrat"/>
                <a:cs typeface="Montserrat"/>
                <a:sym typeface="Montserrat"/>
              </a:rPr>
              <a:t>окси</a:t>
            </a:r>
            <a:r>
              <a:rPr lang="ru" sz="1750" b="1" i="0" u="none" strike="noStrike" cap="none">
                <a:solidFill>
                  <a:schemeClr val="dk1"/>
                </a:solidFill>
                <a:highlight>
                  <a:srgbClr val="FFFFFF"/>
                </a:highlight>
                <a:latin typeface="Montserrat"/>
                <a:ea typeface="Montserrat"/>
                <a:cs typeface="Montserrat"/>
                <a:sym typeface="Montserrat"/>
              </a:rPr>
              <a:t>этан (метил этил эфирі) </a:t>
            </a:r>
            <a:endParaRPr sz="1750" b="1" i="0" u="none" strike="noStrike" cap="none">
              <a:solidFill>
                <a:schemeClr val="dk1"/>
              </a:solidFill>
              <a:highlight>
                <a:srgbClr val="FFFFFF"/>
              </a:highlight>
              <a:latin typeface="Montserrat"/>
              <a:ea typeface="Montserrat"/>
              <a:cs typeface="Montserrat"/>
              <a:sym typeface="Montserrat"/>
            </a:endParaRPr>
          </a:p>
          <a:p>
            <a:pPr marL="3200400" marR="0" lvl="0" indent="457200" algn="just" rtl="0">
              <a:lnSpc>
                <a:spcPct val="100000"/>
              </a:lnSpc>
              <a:spcBef>
                <a:spcPts val="0"/>
              </a:spcBef>
              <a:spcAft>
                <a:spcPts val="0"/>
              </a:spcAft>
              <a:buClr>
                <a:srgbClr val="000000"/>
              </a:buClr>
              <a:buSzPts val="1750"/>
              <a:buFont typeface="Arial"/>
              <a:buNone/>
            </a:pPr>
            <a:r>
              <a:rPr lang="ru" sz="1750" b="1" i="0" u="none" strike="noStrike" cap="none">
                <a:solidFill>
                  <a:schemeClr val="dk1"/>
                </a:solidFill>
                <a:highlight>
                  <a:srgbClr val="FFFFFF"/>
                </a:highlight>
                <a:latin typeface="Montserrat"/>
                <a:ea typeface="Montserrat"/>
                <a:cs typeface="Montserrat"/>
                <a:sym typeface="Montserrat"/>
              </a:rPr>
              <a:t>2-мет</a:t>
            </a:r>
            <a:r>
              <a:rPr lang="ru" sz="1750" b="1" i="0" u="none" strike="noStrike" cap="none">
                <a:solidFill>
                  <a:srgbClr val="0000FF"/>
                </a:solidFill>
                <a:highlight>
                  <a:srgbClr val="FFFFFF"/>
                </a:highlight>
                <a:latin typeface="Montserrat"/>
                <a:ea typeface="Montserrat"/>
                <a:cs typeface="Montserrat"/>
                <a:sym typeface="Montserrat"/>
              </a:rPr>
              <a:t>окси</a:t>
            </a:r>
            <a:r>
              <a:rPr lang="ru" sz="1750" b="1" i="0" u="none" strike="noStrike" cap="none">
                <a:solidFill>
                  <a:schemeClr val="dk1"/>
                </a:solidFill>
                <a:highlight>
                  <a:srgbClr val="FFFFFF"/>
                </a:highlight>
                <a:latin typeface="Montserrat"/>
                <a:ea typeface="Montserrat"/>
                <a:cs typeface="Montserrat"/>
                <a:sym typeface="Montserrat"/>
              </a:rPr>
              <a:t>-2-метилпропан</a:t>
            </a:r>
            <a:endParaRPr sz="1750" b="1" i="0" u="none" strike="noStrike" cap="none">
              <a:solidFill>
                <a:schemeClr val="dk1"/>
              </a:solidFill>
              <a:highlight>
                <a:srgbClr val="FFFFFF"/>
              </a:highlight>
              <a:latin typeface="Montserrat"/>
              <a:ea typeface="Montserrat"/>
              <a:cs typeface="Montserrat"/>
              <a:sym typeface="Montserrat"/>
            </a:endParaRPr>
          </a:p>
          <a:p>
            <a:pPr marL="3200400" marR="0" lvl="0" indent="457200" algn="just" rtl="0">
              <a:lnSpc>
                <a:spcPct val="100000"/>
              </a:lnSpc>
              <a:spcBef>
                <a:spcPts val="0"/>
              </a:spcBef>
              <a:spcAft>
                <a:spcPts val="0"/>
              </a:spcAft>
              <a:buClr>
                <a:srgbClr val="000000"/>
              </a:buClr>
              <a:buSzPts val="1750"/>
              <a:buFont typeface="Arial"/>
              <a:buNone/>
            </a:pPr>
            <a:r>
              <a:rPr lang="ru" sz="1750" b="1" i="0" u="none" strike="noStrike" cap="none">
                <a:solidFill>
                  <a:schemeClr val="dk1"/>
                </a:solidFill>
                <a:highlight>
                  <a:srgbClr val="FFFFFF"/>
                </a:highlight>
                <a:latin typeface="Montserrat"/>
                <a:ea typeface="Montserrat"/>
                <a:cs typeface="Montserrat"/>
                <a:sym typeface="Montserrat"/>
              </a:rPr>
              <a:t>фен</a:t>
            </a:r>
            <a:r>
              <a:rPr lang="ru" sz="1750" b="1" i="0" u="none" strike="noStrike" cap="none">
                <a:solidFill>
                  <a:srgbClr val="0000FF"/>
                </a:solidFill>
                <a:highlight>
                  <a:srgbClr val="FFFFFF"/>
                </a:highlight>
                <a:latin typeface="Montserrat"/>
                <a:ea typeface="Montserrat"/>
                <a:cs typeface="Montserrat"/>
                <a:sym typeface="Montserrat"/>
              </a:rPr>
              <a:t>окси</a:t>
            </a:r>
            <a:r>
              <a:rPr lang="ru" sz="1750" b="1" i="0" u="none" strike="noStrike" cap="none">
                <a:solidFill>
                  <a:schemeClr val="dk1"/>
                </a:solidFill>
                <a:highlight>
                  <a:srgbClr val="FFFFFF"/>
                </a:highlight>
                <a:latin typeface="Montserrat"/>
                <a:ea typeface="Montserrat"/>
                <a:cs typeface="Montserrat"/>
                <a:sym typeface="Montserrat"/>
              </a:rPr>
              <a:t>бензол (дифенил эфирі). </a:t>
            </a:r>
            <a:endParaRPr sz="2300" b="1" i="0" u="none" strike="noStrike" cap="none">
              <a:solidFill>
                <a:srgbClr val="000000"/>
              </a:solidFill>
              <a:latin typeface="Arial"/>
              <a:ea typeface="Arial"/>
              <a:cs typeface="Arial"/>
              <a:sym typeface="Arial"/>
            </a:endParaRPr>
          </a:p>
        </p:txBody>
      </p:sp>
      <p:sp>
        <p:nvSpPr>
          <p:cNvPr id="261" name="Google Shape;261;p34"/>
          <p:cNvSpPr txBox="1">
            <a:spLocks noGrp="1"/>
          </p:cNvSpPr>
          <p:nvPr>
            <p:ph type="ctrTitle"/>
          </p:nvPr>
        </p:nvSpPr>
        <p:spPr>
          <a:xfrm>
            <a:off x="165775" y="61825"/>
            <a:ext cx="8520600" cy="62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ru" sz="2700">
                <a:highlight>
                  <a:srgbClr val="FFFFFF"/>
                </a:highlight>
              </a:rPr>
              <a:t>- </a:t>
            </a:r>
            <a:r>
              <a:rPr lang="ru" sz="2700">
                <a:highlight>
                  <a:srgbClr val="B6D7A8"/>
                </a:highlight>
              </a:rPr>
              <a:t>Жай эфирлер </a:t>
            </a:r>
            <a:r>
              <a:rPr lang="ru" sz="2700"/>
              <a:t>IUPAC номенклатурасы</a:t>
            </a:r>
            <a:endParaRPr sz="6900"/>
          </a:p>
        </p:txBody>
      </p:sp>
      <p:pic>
        <p:nvPicPr>
          <p:cNvPr id="262" name="Google Shape;262;p34" descr="Картинки по запросу ethers"/>
          <p:cNvPicPr preferRelativeResize="0"/>
          <p:nvPr/>
        </p:nvPicPr>
        <p:blipFill rotWithShape="1">
          <a:blip r:embed="rId3">
            <a:alphaModFix/>
          </a:blip>
          <a:srcRect l="-4433" t="40631" r="-5034" b="29503"/>
          <a:stretch/>
        </p:blipFill>
        <p:spPr>
          <a:xfrm>
            <a:off x="445625" y="2395384"/>
            <a:ext cx="2572925" cy="701879"/>
          </a:xfrm>
          <a:prstGeom prst="rect">
            <a:avLst/>
          </a:prstGeom>
          <a:noFill/>
          <a:ln>
            <a:noFill/>
          </a:ln>
        </p:spPr>
      </p:pic>
      <p:pic>
        <p:nvPicPr>
          <p:cNvPr id="263" name="Google Shape;263;p34" descr="Картинки по запросу diphenyl ether"/>
          <p:cNvPicPr preferRelativeResize="0"/>
          <p:nvPr/>
        </p:nvPicPr>
        <p:blipFill rotWithShape="1">
          <a:blip r:embed="rId4">
            <a:alphaModFix/>
          </a:blip>
          <a:srcRect/>
          <a:stretch/>
        </p:blipFill>
        <p:spPr>
          <a:xfrm>
            <a:off x="6109900" y="3388475"/>
            <a:ext cx="2871350" cy="1310050"/>
          </a:xfrm>
          <a:prstGeom prst="rect">
            <a:avLst/>
          </a:prstGeom>
          <a:noFill/>
          <a:ln>
            <a:noFill/>
          </a:ln>
        </p:spPr>
      </p:pic>
      <p:pic>
        <p:nvPicPr>
          <p:cNvPr id="264" name="Google Shape;264;p34" descr="Картинки по запросу methyl ethyl ether"/>
          <p:cNvPicPr preferRelativeResize="0"/>
          <p:nvPr/>
        </p:nvPicPr>
        <p:blipFill rotWithShape="1">
          <a:blip r:embed="rId5">
            <a:alphaModFix/>
          </a:blip>
          <a:srcRect/>
          <a:stretch/>
        </p:blipFill>
        <p:spPr>
          <a:xfrm>
            <a:off x="442875" y="3285716"/>
            <a:ext cx="2572925" cy="1515559"/>
          </a:xfrm>
          <a:prstGeom prst="rect">
            <a:avLst/>
          </a:prstGeom>
          <a:noFill/>
          <a:ln>
            <a:noFill/>
          </a:ln>
        </p:spPr>
      </p:pic>
      <p:pic>
        <p:nvPicPr>
          <p:cNvPr id="265" name="Google Shape;265;p34" descr="Картинки по запросу 2-methoxy-2-methylpropane"/>
          <p:cNvPicPr preferRelativeResize="0"/>
          <p:nvPr/>
        </p:nvPicPr>
        <p:blipFill rotWithShape="1">
          <a:blip r:embed="rId6">
            <a:alphaModFix/>
          </a:blip>
          <a:srcRect l="20670" r="15840"/>
          <a:stretch/>
        </p:blipFill>
        <p:spPr>
          <a:xfrm rot="-5400000">
            <a:off x="3865550" y="3085550"/>
            <a:ext cx="1413175" cy="2225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ctrTitle"/>
          </p:nvPr>
        </p:nvSpPr>
        <p:spPr>
          <a:xfrm>
            <a:off x="88625" y="309200"/>
            <a:ext cx="8832300" cy="4242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SzPts val="5200"/>
              <a:buNone/>
            </a:pPr>
            <a:r>
              <a:rPr lang="ru" sz="2000"/>
              <a:t>Спирттер, фенолдар және эфирлердің өзара </a:t>
            </a:r>
            <a:r>
              <a:rPr lang="ru" sz="2000" b="1" i="1">
                <a:highlight>
                  <a:srgbClr val="93C47D"/>
                </a:highlight>
              </a:rPr>
              <a:t>құрылымдық айырмашылықтары</a:t>
            </a:r>
            <a:endParaRPr sz="2000">
              <a:highlight>
                <a:srgbClr val="93C47D"/>
              </a:highlight>
            </a:endParaRPr>
          </a:p>
        </p:txBody>
      </p:sp>
      <p:pic>
        <p:nvPicPr>
          <p:cNvPr id="271" name="Google Shape;271;p35" descr="Картинки по запросу phenol benzene alcohol"/>
          <p:cNvPicPr preferRelativeResize="0"/>
          <p:nvPr/>
        </p:nvPicPr>
        <p:blipFill rotWithShape="1">
          <a:blip r:embed="rId3">
            <a:alphaModFix/>
          </a:blip>
          <a:srcRect t="2170" r="1301" b="28274"/>
          <a:stretch/>
        </p:blipFill>
        <p:spPr>
          <a:xfrm>
            <a:off x="2774150" y="1538299"/>
            <a:ext cx="3854275" cy="1432875"/>
          </a:xfrm>
          <a:prstGeom prst="rect">
            <a:avLst/>
          </a:prstGeom>
          <a:noFill/>
          <a:ln>
            <a:noFill/>
          </a:ln>
        </p:spPr>
      </p:pic>
      <p:sp>
        <p:nvSpPr>
          <p:cNvPr id="272" name="Google Shape;272;p35"/>
          <p:cNvSpPr txBox="1"/>
          <p:nvPr/>
        </p:nvSpPr>
        <p:spPr>
          <a:xfrm>
            <a:off x="273425" y="646650"/>
            <a:ext cx="8737800" cy="932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ru" sz="1600" b="0" i="0" u="none" strike="noStrike" cap="none">
                <a:solidFill>
                  <a:schemeClr val="dk1"/>
                </a:solidFill>
                <a:latin typeface="Arial"/>
                <a:ea typeface="Arial"/>
                <a:cs typeface="Arial"/>
                <a:sym typeface="Arial"/>
              </a:rPr>
              <a:t>Спирттер мен фенолдардың</a:t>
            </a:r>
            <a:r>
              <a:rPr lang="ru" sz="1600" b="0" i="0" u="none" strike="noStrike" cap="none">
                <a:solidFill>
                  <a:srgbClr val="222222"/>
                </a:solidFill>
                <a:highlight>
                  <a:srgbClr val="FFFFFF"/>
                </a:highlight>
                <a:latin typeface="Arial"/>
                <a:ea typeface="Arial"/>
                <a:cs typeface="Arial"/>
                <a:sym typeface="Arial"/>
              </a:rPr>
              <a:t> өзара негізгі айырмашылығы, фенолдағы гидрокси топ тікелей </a:t>
            </a:r>
            <a:r>
              <a:rPr lang="ru" sz="1600" b="1" i="0" u="none" strike="noStrike" cap="none">
                <a:solidFill>
                  <a:srgbClr val="0000FF"/>
                </a:solidFill>
                <a:highlight>
                  <a:srgbClr val="FFFFFF"/>
                </a:highlight>
                <a:latin typeface="Arial"/>
                <a:ea typeface="Arial"/>
                <a:cs typeface="Arial"/>
                <a:sym typeface="Arial"/>
              </a:rPr>
              <a:t>ароматты сақинамен</a:t>
            </a:r>
            <a:r>
              <a:rPr lang="ru" sz="1600" b="0" i="0" u="none" strike="noStrike" cap="none">
                <a:solidFill>
                  <a:srgbClr val="222222"/>
                </a:solidFill>
                <a:highlight>
                  <a:srgbClr val="FFFFFF"/>
                </a:highlight>
                <a:latin typeface="Arial"/>
                <a:ea typeface="Arial"/>
                <a:cs typeface="Arial"/>
                <a:sym typeface="Arial"/>
              </a:rPr>
              <a:t> байланысқандығы, ал басқа спирттердегі гидроксил тобы қаныққан көміртегі атомымен жалғанған. </a:t>
            </a:r>
            <a:endParaRPr sz="16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222222"/>
              </a:solidFill>
              <a:highlight>
                <a:srgbClr val="FFFFFF"/>
              </a:highlight>
              <a:latin typeface="Arial"/>
              <a:ea typeface="Arial"/>
              <a:cs typeface="Arial"/>
              <a:sym typeface="Arial"/>
            </a:endParaRPr>
          </a:p>
          <a:p>
            <a:pPr marL="0" marR="0" lvl="0" indent="0" algn="just" rtl="0">
              <a:lnSpc>
                <a:spcPct val="140000"/>
              </a:lnSpc>
              <a:spcBef>
                <a:spcPts val="0"/>
              </a:spcBef>
              <a:spcAft>
                <a:spcPts val="0"/>
              </a:spcAft>
              <a:buClr>
                <a:schemeClr val="dk1"/>
              </a:buClr>
              <a:buSzPts val="1100"/>
              <a:buFont typeface="Arial"/>
              <a:buNone/>
            </a:pPr>
            <a:r>
              <a:rPr lang="ru"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0" marR="0" lvl="0" indent="0" algn="just" rtl="0">
              <a:lnSpc>
                <a:spcPct val="14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222222"/>
              </a:solidFill>
              <a:highlight>
                <a:srgbClr val="FFFFFF"/>
              </a:highlight>
              <a:latin typeface="Arial"/>
              <a:ea typeface="Arial"/>
              <a:cs typeface="Arial"/>
              <a:sym typeface="Arial"/>
            </a:endParaRPr>
          </a:p>
        </p:txBody>
      </p:sp>
      <p:sp>
        <p:nvSpPr>
          <p:cNvPr id="273" name="Google Shape;273;p35"/>
          <p:cNvSpPr txBox="1"/>
          <p:nvPr/>
        </p:nvSpPr>
        <p:spPr>
          <a:xfrm>
            <a:off x="389450" y="3290225"/>
            <a:ext cx="8205300" cy="424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ru" sz="1600" b="0" i="0" u="none" strike="noStrike" cap="none">
                <a:solidFill>
                  <a:srgbClr val="000000"/>
                </a:solidFill>
                <a:latin typeface="Arial"/>
                <a:ea typeface="Arial"/>
                <a:cs typeface="Arial"/>
                <a:sym typeface="Arial"/>
              </a:rPr>
              <a:t>Бірдей көміртегі атомдары бар біратомды спирттер және жай эфирлер өзара изомерлер болып табылады.</a:t>
            </a:r>
            <a:endParaRPr sz="1600" b="1" i="0" u="none" strike="noStrike" cap="none">
              <a:solidFill>
                <a:srgbClr val="000000"/>
              </a:solidFill>
              <a:latin typeface="Arial"/>
              <a:ea typeface="Arial"/>
              <a:cs typeface="Arial"/>
              <a:sym typeface="Arial"/>
            </a:endParaRPr>
          </a:p>
        </p:txBody>
      </p:sp>
      <p:pic>
        <p:nvPicPr>
          <p:cNvPr id="274" name="Google Shape;274;p35" descr="Картинки по запросу butanol isomers"/>
          <p:cNvPicPr preferRelativeResize="0"/>
          <p:nvPr/>
        </p:nvPicPr>
        <p:blipFill rotWithShape="1">
          <a:blip r:embed="rId4">
            <a:alphaModFix/>
          </a:blip>
          <a:srcRect b="59362"/>
          <a:stretch/>
        </p:blipFill>
        <p:spPr>
          <a:xfrm>
            <a:off x="159300" y="3943025"/>
            <a:ext cx="3601700" cy="932099"/>
          </a:xfrm>
          <a:prstGeom prst="rect">
            <a:avLst/>
          </a:prstGeom>
          <a:noFill/>
          <a:ln>
            <a:noFill/>
          </a:ln>
        </p:spPr>
      </p:pic>
      <p:pic>
        <p:nvPicPr>
          <p:cNvPr id="275" name="Google Shape;275;p35" descr="Картинки по запросу diethyl ether structure"/>
          <p:cNvPicPr preferRelativeResize="0"/>
          <p:nvPr/>
        </p:nvPicPr>
        <p:blipFill rotWithShape="1">
          <a:blip r:embed="rId5">
            <a:alphaModFix/>
          </a:blip>
          <a:srcRect l="10441" t="34749" r="9351" b="30328"/>
          <a:stretch/>
        </p:blipFill>
        <p:spPr>
          <a:xfrm>
            <a:off x="4184825" y="3626725"/>
            <a:ext cx="2141002" cy="932100"/>
          </a:xfrm>
          <a:prstGeom prst="rect">
            <a:avLst/>
          </a:prstGeom>
          <a:noFill/>
          <a:ln>
            <a:noFill/>
          </a:ln>
        </p:spPr>
      </p:pic>
      <p:pic>
        <p:nvPicPr>
          <p:cNvPr id="276" name="Google Shape;276;p35" descr="Картинки по запросу propyl methyl ether structure"/>
          <p:cNvPicPr preferRelativeResize="0"/>
          <p:nvPr/>
        </p:nvPicPr>
        <p:blipFill rotWithShape="1">
          <a:blip r:embed="rId6">
            <a:alphaModFix/>
          </a:blip>
          <a:srcRect l="14024" t="37647" r="12890" b="39034"/>
          <a:stretch/>
        </p:blipFill>
        <p:spPr>
          <a:xfrm>
            <a:off x="4184825" y="4404900"/>
            <a:ext cx="2314925" cy="738600"/>
          </a:xfrm>
          <a:prstGeom prst="rect">
            <a:avLst/>
          </a:prstGeom>
          <a:noFill/>
          <a:ln>
            <a:noFill/>
          </a:ln>
        </p:spPr>
      </p:pic>
      <p:pic>
        <p:nvPicPr>
          <p:cNvPr id="277" name="Google Shape;277;p35" descr="Картинки по запросу isopropyl methyl ether structure"/>
          <p:cNvPicPr preferRelativeResize="0"/>
          <p:nvPr/>
        </p:nvPicPr>
        <p:blipFill rotWithShape="1">
          <a:blip r:embed="rId7">
            <a:alphaModFix/>
          </a:blip>
          <a:srcRect l="17959" t="23311" r="18194" b="30526"/>
          <a:stretch/>
        </p:blipFill>
        <p:spPr>
          <a:xfrm>
            <a:off x="6923575" y="3850800"/>
            <a:ext cx="1544350" cy="1116554"/>
          </a:xfrm>
          <a:prstGeom prst="rect">
            <a:avLst/>
          </a:prstGeom>
          <a:noFill/>
          <a:ln>
            <a:noFill/>
          </a:ln>
        </p:spPr>
      </p:pic>
      <p:sp>
        <p:nvSpPr>
          <p:cNvPr id="278" name="Google Shape;278;p35"/>
          <p:cNvSpPr txBox="1"/>
          <p:nvPr/>
        </p:nvSpPr>
        <p:spPr>
          <a:xfrm>
            <a:off x="3074625" y="2935525"/>
            <a:ext cx="38544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Фенол			Бензил спирті</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subTitle" idx="1"/>
          </p:nvPr>
        </p:nvSpPr>
        <p:spPr>
          <a:xfrm>
            <a:off x="0" y="644625"/>
            <a:ext cx="9144000" cy="4498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ru" sz="1700" b="1">
                <a:solidFill>
                  <a:srgbClr val="000000"/>
                </a:solidFill>
              </a:rPr>
              <a:t>Спирттер</a:t>
            </a:r>
            <a:r>
              <a:rPr lang="ru" sz="1700">
                <a:solidFill>
                  <a:srgbClr val="000000"/>
                </a:solidFill>
              </a:rPr>
              <a:t>: </a:t>
            </a:r>
            <a:endParaRPr sz="1700">
              <a:solidFill>
                <a:srgbClr val="000000"/>
              </a:solidFill>
            </a:endParaRPr>
          </a:p>
          <a:p>
            <a:pPr marL="914400" lvl="0" indent="-336550" algn="just" rtl="0">
              <a:lnSpc>
                <a:spcPct val="100000"/>
              </a:lnSpc>
              <a:spcBef>
                <a:spcPts val="0"/>
              </a:spcBef>
              <a:spcAft>
                <a:spcPts val="0"/>
              </a:spcAft>
              <a:buClr>
                <a:srgbClr val="000000"/>
              </a:buClr>
              <a:buSzPts val="1700"/>
              <a:buAutoNum type="arabicParenR"/>
            </a:pPr>
            <a:r>
              <a:rPr lang="ru" sz="1700">
                <a:solidFill>
                  <a:srgbClr val="000000"/>
                </a:solidFill>
              </a:rPr>
              <a:t>Молекула арасындағы сутектік байланыстардың әсерінен қайнау температуралары ерекше жоғары;</a:t>
            </a:r>
            <a:endParaRPr sz="1700">
              <a:solidFill>
                <a:srgbClr val="000000"/>
              </a:solidFill>
            </a:endParaRPr>
          </a:p>
          <a:p>
            <a:pPr marL="914400" lvl="0" indent="-336550" algn="just" rtl="0">
              <a:lnSpc>
                <a:spcPct val="100000"/>
              </a:lnSpc>
              <a:spcBef>
                <a:spcPts val="0"/>
              </a:spcBef>
              <a:spcAft>
                <a:spcPts val="0"/>
              </a:spcAft>
              <a:buClr>
                <a:srgbClr val="000000"/>
              </a:buClr>
              <a:buSzPts val="1700"/>
              <a:buAutoNum type="arabicParenR"/>
            </a:pPr>
            <a:r>
              <a:rPr lang="ru" sz="1700">
                <a:solidFill>
                  <a:srgbClr val="000000"/>
                </a:solidFill>
              </a:rPr>
              <a:t>Кіші спирттер сумен араласады, бірақ алкил топтардың саны өскен сайын ерігіштігі азаяды.</a:t>
            </a:r>
            <a:endParaRPr sz="1700">
              <a:solidFill>
                <a:srgbClr val="000000"/>
              </a:solidFill>
            </a:endParaRPr>
          </a:p>
          <a:p>
            <a:pPr marL="0" lvl="0" indent="0" algn="just" rtl="0">
              <a:lnSpc>
                <a:spcPct val="100000"/>
              </a:lnSpc>
              <a:spcBef>
                <a:spcPts val="0"/>
              </a:spcBef>
              <a:spcAft>
                <a:spcPts val="0"/>
              </a:spcAft>
              <a:buSzPts val="2800"/>
              <a:buNone/>
            </a:pPr>
            <a:r>
              <a:rPr lang="ru" sz="1700">
                <a:solidFill>
                  <a:srgbClr val="000000"/>
                </a:solidFill>
              </a:rPr>
              <a:t> </a:t>
            </a:r>
            <a:endParaRPr sz="1700">
              <a:solidFill>
                <a:srgbClr val="000000"/>
              </a:solidFill>
            </a:endParaRPr>
          </a:p>
          <a:p>
            <a:pPr marL="0" lvl="0" indent="0" algn="just" rtl="0">
              <a:lnSpc>
                <a:spcPct val="100000"/>
              </a:lnSpc>
              <a:spcBef>
                <a:spcPts val="0"/>
              </a:spcBef>
              <a:spcAft>
                <a:spcPts val="0"/>
              </a:spcAft>
              <a:buClr>
                <a:schemeClr val="dk1"/>
              </a:buClr>
              <a:buSzPts val="1100"/>
              <a:buFont typeface="Arial"/>
              <a:buNone/>
            </a:pPr>
            <a:r>
              <a:rPr lang="ru" sz="1700" b="1">
                <a:solidFill>
                  <a:srgbClr val="000000"/>
                </a:solidFill>
              </a:rPr>
              <a:t>Фенолдар</a:t>
            </a:r>
            <a:r>
              <a:rPr lang="ru" sz="1700">
                <a:solidFill>
                  <a:srgbClr val="000000"/>
                </a:solidFill>
              </a:rPr>
              <a:t> спирттерге ұқсас, алайда одан да берік сутектік байланыстар түзеді. Осылайша, олар спирттермен салыстарғанда, суда жақсырақ ериді және де қайнау температуралары жоғарырақ келеді. Фенолдар бөлме температурасында түссіз сұйықтықтар немесе ақ қатты заттар күйінде кездеседі және уыттылығы жоғары, улы (күйдіргіш) болуы мүмкін.</a:t>
            </a:r>
            <a:endParaRPr sz="1700">
              <a:solidFill>
                <a:srgbClr val="000000"/>
              </a:solidFill>
            </a:endParaRPr>
          </a:p>
          <a:p>
            <a:pPr marL="0" lvl="0" indent="0" algn="just" rtl="0">
              <a:lnSpc>
                <a:spcPct val="100000"/>
              </a:lnSpc>
              <a:spcBef>
                <a:spcPts val="0"/>
              </a:spcBef>
              <a:spcAft>
                <a:spcPts val="0"/>
              </a:spcAft>
              <a:buClr>
                <a:schemeClr val="dk1"/>
              </a:buClr>
              <a:buSzPts val="1100"/>
              <a:buFont typeface="Arial"/>
              <a:buNone/>
            </a:pPr>
            <a:endParaRPr sz="1700">
              <a:solidFill>
                <a:srgbClr val="000000"/>
              </a:solidFill>
            </a:endParaRPr>
          </a:p>
          <a:p>
            <a:pPr marL="0" lvl="0" indent="0" algn="just" rtl="0">
              <a:lnSpc>
                <a:spcPct val="100000"/>
              </a:lnSpc>
              <a:spcBef>
                <a:spcPts val="0"/>
              </a:spcBef>
              <a:spcAft>
                <a:spcPts val="0"/>
              </a:spcAft>
              <a:buClr>
                <a:schemeClr val="dk1"/>
              </a:buClr>
              <a:buSzPts val="1100"/>
              <a:buFont typeface="Arial"/>
              <a:buNone/>
            </a:pPr>
            <a:r>
              <a:rPr lang="ru" sz="1700" b="1">
                <a:solidFill>
                  <a:srgbClr val="000000"/>
                </a:solidFill>
              </a:rPr>
              <a:t>Эфирлер</a:t>
            </a:r>
            <a:r>
              <a:rPr lang="ru" sz="1700">
                <a:solidFill>
                  <a:srgbClr val="000000"/>
                </a:solidFill>
              </a:rPr>
              <a:t> апротонды болып табылады - сутектік байланысы жоқ, инертті; жақсы еріткіштер, біраө тез тұтанады. Сәйкес спирттермен салыстырғанда, қайнау температурасы төмен. Жағымды иісі бар түссіз сұйықтықтар.</a:t>
            </a:r>
            <a:endParaRPr sz="1700">
              <a:solidFill>
                <a:srgbClr val="000000"/>
              </a:solidFill>
            </a:endParaRPr>
          </a:p>
          <a:p>
            <a:pPr marL="0" lvl="0" indent="0" algn="just" rtl="0">
              <a:lnSpc>
                <a:spcPct val="100000"/>
              </a:lnSpc>
              <a:spcBef>
                <a:spcPts val="0"/>
              </a:spcBef>
              <a:spcAft>
                <a:spcPts val="0"/>
              </a:spcAft>
              <a:buSzPts val="2800"/>
              <a:buNone/>
            </a:pPr>
            <a:endParaRPr sz="1700">
              <a:solidFill>
                <a:srgbClr val="000000"/>
              </a:solidFill>
            </a:endParaRPr>
          </a:p>
          <a:p>
            <a:pPr marL="0" lvl="0" indent="0" algn="just" rtl="0">
              <a:lnSpc>
                <a:spcPct val="100000"/>
              </a:lnSpc>
              <a:spcBef>
                <a:spcPts val="0"/>
              </a:spcBef>
              <a:spcAft>
                <a:spcPts val="0"/>
              </a:spcAft>
              <a:buSzPts val="2800"/>
              <a:buNone/>
            </a:pPr>
            <a:endParaRPr sz="1700">
              <a:solidFill>
                <a:srgbClr val="000000"/>
              </a:solidFill>
            </a:endParaRPr>
          </a:p>
          <a:p>
            <a:pPr marL="0" lvl="0" indent="0" algn="just" rtl="0">
              <a:lnSpc>
                <a:spcPct val="100000"/>
              </a:lnSpc>
              <a:spcBef>
                <a:spcPts val="0"/>
              </a:spcBef>
              <a:spcAft>
                <a:spcPts val="0"/>
              </a:spcAft>
              <a:buSzPts val="2800"/>
              <a:buNone/>
            </a:pPr>
            <a:r>
              <a:rPr lang="ru" sz="1700">
                <a:solidFill>
                  <a:srgbClr val="000000"/>
                </a:solidFill>
              </a:rPr>
              <a:t> </a:t>
            </a:r>
            <a:endParaRPr sz="1700">
              <a:solidFill>
                <a:srgbClr val="000000"/>
              </a:solidFill>
            </a:endParaRPr>
          </a:p>
          <a:p>
            <a:pPr marL="0" lvl="0" indent="0" algn="just" rtl="0">
              <a:lnSpc>
                <a:spcPct val="100000"/>
              </a:lnSpc>
              <a:spcBef>
                <a:spcPts val="0"/>
              </a:spcBef>
              <a:spcAft>
                <a:spcPts val="0"/>
              </a:spcAft>
              <a:buClr>
                <a:schemeClr val="dk1"/>
              </a:buClr>
              <a:buSzPts val="1100"/>
              <a:buFont typeface="Arial"/>
              <a:buNone/>
            </a:pPr>
            <a:endParaRPr sz="1700">
              <a:solidFill>
                <a:srgbClr val="000000"/>
              </a:solidFill>
            </a:endParaRPr>
          </a:p>
          <a:p>
            <a:pPr marL="0" lvl="0" indent="0" algn="just" rtl="0">
              <a:lnSpc>
                <a:spcPct val="100000"/>
              </a:lnSpc>
              <a:spcBef>
                <a:spcPts val="0"/>
              </a:spcBef>
              <a:spcAft>
                <a:spcPts val="0"/>
              </a:spcAft>
              <a:buSzPts val="2800"/>
              <a:buNone/>
            </a:pPr>
            <a:endParaRPr sz="1700">
              <a:solidFill>
                <a:srgbClr val="000000"/>
              </a:solidFill>
            </a:endParaRPr>
          </a:p>
        </p:txBody>
      </p:sp>
      <p:sp>
        <p:nvSpPr>
          <p:cNvPr id="284" name="Google Shape;284;p36"/>
          <p:cNvSpPr txBox="1">
            <a:spLocks noGrp="1"/>
          </p:cNvSpPr>
          <p:nvPr>
            <p:ph type="ctrTitle"/>
          </p:nvPr>
        </p:nvSpPr>
        <p:spPr>
          <a:xfrm>
            <a:off x="311700" y="106325"/>
            <a:ext cx="8520600" cy="53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ru" sz="2400">
                <a:highlight>
                  <a:srgbClr val="FFFFFF"/>
                </a:highlight>
              </a:rPr>
              <a:t>- </a:t>
            </a:r>
            <a:r>
              <a:rPr lang="ru" sz="2400"/>
              <a:t>Спирттер, фенолдар және эфирлердің қасиеттері</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ctrTitle"/>
          </p:nvPr>
        </p:nvSpPr>
        <p:spPr>
          <a:xfrm>
            <a:off x="311700" y="205475"/>
            <a:ext cx="8520600" cy="5979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SzPts val="5200"/>
              <a:buNone/>
            </a:pPr>
            <a:r>
              <a:rPr lang="ru" sz="2000"/>
              <a:t>Молекулалық массасы бірдей қосылыстарға қарағанда, спирттердің қайнау температурасы неге жоғары болатынына  </a:t>
            </a:r>
            <a:r>
              <a:rPr lang="ru" sz="2000">
                <a:highlight>
                  <a:srgbClr val="D9EAD3"/>
                </a:highlight>
              </a:rPr>
              <a:t>түсіндерме</a:t>
            </a:r>
            <a:endParaRPr sz="2000"/>
          </a:p>
        </p:txBody>
      </p:sp>
      <p:sp>
        <p:nvSpPr>
          <p:cNvPr id="290" name="Google Shape;290;p37"/>
          <p:cNvSpPr txBox="1">
            <a:spLocks noGrp="1"/>
          </p:cNvSpPr>
          <p:nvPr>
            <p:ph type="subTitle" idx="1"/>
          </p:nvPr>
        </p:nvSpPr>
        <p:spPr>
          <a:xfrm>
            <a:off x="311700" y="957875"/>
            <a:ext cx="8520600" cy="3854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ru" sz="1700">
                <a:solidFill>
                  <a:srgbClr val="000000"/>
                </a:solidFill>
                <a:highlight>
                  <a:srgbClr val="FBFBFB"/>
                </a:highlight>
              </a:rPr>
              <a:t>Екі қосылыстың қайнау нүктелерін салыстыру кезінде, маңызды факторлардың бірі - </a:t>
            </a:r>
            <a:r>
              <a:rPr lang="ru" sz="1700" b="1">
                <a:solidFill>
                  <a:srgbClr val="000000"/>
                </a:solidFill>
                <a:highlight>
                  <a:srgbClr val="FBFBFB"/>
                </a:highlight>
              </a:rPr>
              <a:t>молекулалық масса</a:t>
            </a:r>
            <a:r>
              <a:rPr lang="ru" sz="1700">
                <a:solidFill>
                  <a:srgbClr val="000000"/>
                </a:solidFill>
                <a:highlight>
                  <a:srgbClr val="FBFBFB"/>
                </a:highlight>
              </a:rPr>
              <a:t> болып табылады. Молекулалық массасы молекуладағы немесе молекуланың өлшеміндегі протондар мен нейтрондар санының шамасы. Жоғары молекулалық массаларға жоғары қайнау нүктелері тиесілі. Молекулааралық күштер сұйық молекулаларды бірге ұстайды, ал үлкен молекулалардың молекулалық күштері де көп болады. Осы себептен құрылыстың қайнау нүктесіне қалай әсер ететінін білу үшін бірдей молекулалаық масса бар молекулаларды салыстыруға болады.</a:t>
            </a:r>
            <a:endParaRPr sz="1700">
              <a:solidFill>
                <a:srgbClr val="000000"/>
              </a:solidFill>
              <a:highlight>
                <a:srgbClr val="FBFBFB"/>
              </a:highlight>
            </a:endParaRPr>
          </a:p>
          <a:p>
            <a:pPr marL="0" lvl="0" indent="0" algn="l" rtl="0">
              <a:lnSpc>
                <a:spcPct val="100000"/>
              </a:lnSpc>
              <a:spcBef>
                <a:spcPts val="0"/>
              </a:spcBef>
              <a:spcAft>
                <a:spcPts val="0"/>
              </a:spcAft>
              <a:buClr>
                <a:schemeClr val="dk1"/>
              </a:buClr>
              <a:buSzPts val="1100"/>
              <a:buFont typeface="Arial"/>
              <a:buNone/>
            </a:pPr>
            <a:endParaRPr sz="1700">
              <a:solidFill>
                <a:srgbClr val="000000"/>
              </a:solidFill>
              <a:highlight>
                <a:srgbClr val="FBFBFB"/>
              </a:highlight>
            </a:endParaRPr>
          </a:p>
          <a:p>
            <a:pPr marL="0" lvl="0" indent="0" algn="just" rtl="0">
              <a:lnSpc>
                <a:spcPct val="100000"/>
              </a:lnSpc>
              <a:spcBef>
                <a:spcPts val="0"/>
              </a:spcBef>
              <a:spcAft>
                <a:spcPts val="0"/>
              </a:spcAft>
              <a:buClr>
                <a:schemeClr val="dk1"/>
              </a:buClr>
              <a:buSzPts val="1100"/>
              <a:buFont typeface="Arial"/>
              <a:buNone/>
            </a:pPr>
            <a:r>
              <a:rPr lang="ru" sz="1700">
                <a:solidFill>
                  <a:srgbClr val="000000"/>
                </a:solidFill>
                <a:highlight>
                  <a:srgbClr val="FBFBFB"/>
                </a:highlight>
              </a:rPr>
              <a:t>Алкандарда тек жалғыз ғана молекулааралық күштері - Ван-дер-Ваальс дисперсия күштері болып табылады. Сутектік байланыстар дисперсияның осы күштерінен әлдеқайда күшті, сондықтан алкан молекулаларын бөлуге қарағанда, спирт молекулаларын бөлу үшін көп энергия қажет. Спирттердің қайнау температурасы алкандарға қарағанда жоғары болатынын бірден-бір себебі.</a:t>
            </a:r>
            <a:endParaRPr sz="1700">
              <a:solidFill>
                <a:srgbClr val="000000"/>
              </a:solidFill>
              <a:highlight>
                <a:srgbClr val="FBFBFB"/>
              </a:highlight>
            </a:endParaRPr>
          </a:p>
          <a:p>
            <a:pPr marL="0" lvl="0" indent="0" algn="l" rtl="0">
              <a:lnSpc>
                <a:spcPct val="100000"/>
              </a:lnSpc>
              <a:spcBef>
                <a:spcPts val="0"/>
              </a:spcBef>
              <a:spcAft>
                <a:spcPts val="0"/>
              </a:spcAft>
              <a:buSzPts val="2800"/>
              <a:buNone/>
            </a:pPr>
            <a:endParaRPr sz="1700">
              <a:solidFill>
                <a:srgbClr val="000000"/>
              </a:solidFill>
              <a:highlight>
                <a:srgbClr val="FBFBFB"/>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ctrTitle"/>
          </p:nvPr>
        </p:nvSpPr>
        <p:spPr>
          <a:xfrm>
            <a:off x="136325" y="65850"/>
            <a:ext cx="8948700" cy="484800"/>
          </a:xfrm>
          <a:prstGeom prst="rect">
            <a:avLst/>
          </a:prstGeom>
          <a:noFill/>
          <a:ln>
            <a:noFill/>
          </a:ln>
        </p:spPr>
        <p:txBody>
          <a:bodyPr spcFirstLastPara="1" wrap="square" lIns="91425" tIns="91425" rIns="91425" bIns="91425" anchor="b" anchorCtr="0">
            <a:noAutofit/>
          </a:bodyPr>
          <a:lstStyle/>
          <a:p>
            <a:pPr marL="457200" lvl="0" indent="-368300" algn="l" rtl="0">
              <a:lnSpc>
                <a:spcPct val="100000"/>
              </a:lnSpc>
              <a:spcBef>
                <a:spcPts val="0"/>
              </a:spcBef>
              <a:spcAft>
                <a:spcPts val="0"/>
              </a:spcAft>
              <a:buSzPts val="2200"/>
              <a:buChar char="❏"/>
            </a:pPr>
            <a:r>
              <a:rPr lang="ru" sz="2200">
                <a:highlight>
                  <a:srgbClr val="B6D7A8"/>
                </a:highlight>
              </a:rPr>
              <a:t>Гидрофобты және гидрофилді спирттердің сипаттамасы</a:t>
            </a:r>
            <a:endParaRPr sz="2200">
              <a:highlight>
                <a:srgbClr val="B6D7A8"/>
              </a:highlight>
            </a:endParaRPr>
          </a:p>
        </p:txBody>
      </p:sp>
      <p:pic>
        <p:nvPicPr>
          <p:cNvPr id="296" name="Google Shape;296;p38" descr="Картинки по запросу hydrophobic alcohol"/>
          <p:cNvPicPr preferRelativeResize="0"/>
          <p:nvPr/>
        </p:nvPicPr>
        <p:blipFill rotWithShape="1">
          <a:blip r:embed="rId3">
            <a:alphaModFix/>
          </a:blip>
          <a:srcRect t="17378" b="15574"/>
          <a:stretch/>
        </p:blipFill>
        <p:spPr>
          <a:xfrm>
            <a:off x="904475" y="3026650"/>
            <a:ext cx="7292200" cy="1530650"/>
          </a:xfrm>
          <a:prstGeom prst="rect">
            <a:avLst/>
          </a:prstGeom>
          <a:noFill/>
          <a:ln>
            <a:noFill/>
          </a:ln>
        </p:spPr>
      </p:pic>
      <p:pic>
        <p:nvPicPr>
          <p:cNvPr id="297" name="Google Shape;297;p38" descr="Похожее изображение"/>
          <p:cNvPicPr preferRelativeResize="0"/>
          <p:nvPr/>
        </p:nvPicPr>
        <p:blipFill rotWithShape="1">
          <a:blip r:embed="rId4">
            <a:alphaModFix/>
          </a:blip>
          <a:srcRect t="6887" b="51037"/>
          <a:stretch/>
        </p:blipFill>
        <p:spPr>
          <a:xfrm>
            <a:off x="4747350" y="609300"/>
            <a:ext cx="4254500" cy="1886250"/>
          </a:xfrm>
          <a:prstGeom prst="rect">
            <a:avLst/>
          </a:prstGeom>
          <a:noFill/>
          <a:ln>
            <a:noFill/>
          </a:ln>
        </p:spPr>
      </p:pic>
      <p:sp>
        <p:nvSpPr>
          <p:cNvPr id="298" name="Google Shape;298;p38"/>
          <p:cNvSpPr txBox="1"/>
          <p:nvPr/>
        </p:nvSpPr>
        <p:spPr>
          <a:xfrm>
            <a:off x="255150" y="872925"/>
            <a:ext cx="4316700" cy="126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8"/>
          <p:cNvSpPr txBox="1"/>
          <p:nvPr/>
        </p:nvSpPr>
        <p:spPr>
          <a:xfrm>
            <a:off x="282025" y="725200"/>
            <a:ext cx="4465200" cy="188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ru" sz="2200" b="0" i="0" u="none" strike="noStrike" cap="none">
                <a:solidFill>
                  <a:srgbClr val="000000"/>
                </a:solidFill>
                <a:latin typeface="Arial"/>
                <a:ea typeface="Arial"/>
                <a:cs typeface="Arial"/>
                <a:sym typeface="Arial"/>
              </a:rPr>
              <a:t>Май - гидрофобты</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ru" sz="2200" b="0" i="0" u="none" strike="noStrike" cap="none">
                <a:solidFill>
                  <a:srgbClr val="000000"/>
                </a:solidFill>
                <a:latin typeface="Arial"/>
                <a:ea typeface="Arial"/>
                <a:cs typeface="Arial"/>
                <a:sym typeface="Arial"/>
              </a:rPr>
              <a:t>Су - гидрофилді.</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ru" sz="2200" b="0" i="0" u="none" strike="noStrike" cap="none">
                <a:solidFill>
                  <a:srgbClr val="000000"/>
                </a:solidFill>
                <a:latin typeface="Arial"/>
                <a:ea typeface="Arial"/>
                <a:cs typeface="Arial"/>
                <a:sym typeface="Arial"/>
              </a:rPr>
              <a:t>Органикалық қосылыстар көбінесе гидрофобты</a:t>
            </a:r>
            <a:endParaRPr sz="2200" b="0" i="0" u="none" strike="noStrike" cap="none">
              <a:solidFill>
                <a:srgbClr val="000000"/>
              </a:solidFill>
              <a:latin typeface="Arial"/>
              <a:ea typeface="Arial"/>
              <a:cs typeface="Arial"/>
              <a:sym typeface="Arial"/>
            </a:endParaRPr>
          </a:p>
        </p:txBody>
      </p:sp>
      <p:sp>
        <p:nvSpPr>
          <p:cNvPr id="300" name="Google Shape;300;p38"/>
          <p:cNvSpPr txBox="1"/>
          <p:nvPr/>
        </p:nvSpPr>
        <p:spPr>
          <a:xfrm>
            <a:off x="2924975" y="2711650"/>
            <a:ext cx="2605800" cy="3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1" i="0" u="none" strike="noStrike" cap="none">
                <a:solidFill>
                  <a:srgbClr val="000000"/>
                </a:solidFill>
                <a:latin typeface="Arial"/>
                <a:ea typeface="Arial"/>
                <a:cs typeface="Arial"/>
                <a:sym typeface="Arial"/>
              </a:rPr>
              <a:t>Гидрофобты “құйрық”</a:t>
            </a:r>
            <a:endParaRPr sz="1600" b="1" i="0" u="none" strike="noStrike" cap="none">
              <a:solidFill>
                <a:srgbClr val="000000"/>
              </a:solidFill>
              <a:latin typeface="Arial"/>
              <a:ea typeface="Arial"/>
              <a:cs typeface="Arial"/>
              <a:sym typeface="Arial"/>
            </a:endParaRPr>
          </a:p>
        </p:txBody>
      </p:sp>
      <p:sp>
        <p:nvSpPr>
          <p:cNvPr id="301" name="Google Shape;301;p38"/>
          <p:cNvSpPr txBox="1"/>
          <p:nvPr/>
        </p:nvSpPr>
        <p:spPr>
          <a:xfrm>
            <a:off x="5809100" y="4477725"/>
            <a:ext cx="2776200" cy="3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FF0000"/>
                </a:solidFill>
                <a:latin typeface="Arial"/>
                <a:ea typeface="Arial"/>
                <a:cs typeface="Arial"/>
                <a:sym typeface="Arial"/>
              </a:rPr>
              <a:t>гидрофилді “басы”</a:t>
            </a:r>
            <a:endParaRPr sz="1700" b="0" i="0" u="none" strike="noStrike" cap="none">
              <a:solidFill>
                <a:srgbClr val="FF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subTitle" idx="1"/>
          </p:nvPr>
        </p:nvSpPr>
        <p:spPr>
          <a:xfrm>
            <a:off x="161150" y="31725"/>
            <a:ext cx="8316900" cy="571200"/>
          </a:xfrm>
          <a:prstGeom prst="rect">
            <a:avLst/>
          </a:prstGeom>
          <a:noFill/>
          <a:ln>
            <a:noFill/>
          </a:ln>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Clr>
                <a:schemeClr val="dk1"/>
              </a:buClr>
              <a:buSzPts val="2000"/>
              <a:buChar char="❏"/>
            </a:pPr>
            <a:r>
              <a:rPr lang="ru" sz="2000">
                <a:solidFill>
                  <a:schemeClr val="dk1"/>
                </a:solidFill>
                <a:highlight>
                  <a:srgbClr val="FFFFFF"/>
                </a:highlight>
              </a:rPr>
              <a:t>- Спирттердің дегидратациясы нәтижесінде алынатын өнімдердің болжамы</a:t>
            </a:r>
            <a:endParaRPr sz="2000">
              <a:solidFill>
                <a:schemeClr val="dk1"/>
              </a:solidFill>
              <a:highlight>
                <a:srgbClr val="FFFFFF"/>
              </a:highlight>
            </a:endParaRPr>
          </a:p>
        </p:txBody>
      </p:sp>
      <p:pic>
        <p:nvPicPr>
          <p:cNvPr id="307" name="Google Shape;307;p39" descr="Картинки по запросу alcohol dehydration reaction simple for school"/>
          <p:cNvPicPr preferRelativeResize="0"/>
          <p:nvPr/>
        </p:nvPicPr>
        <p:blipFill rotWithShape="1">
          <a:blip r:embed="rId3">
            <a:alphaModFix/>
          </a:blip>
          <a:srcRect/>
          <a:stretch/>
        </p:blipFill>
        <p:spPr>
          <a:xfrm>
            <a:off x="289075" y="778900"/>
            <a:ext cx="3520932" cy="2347287"/>
          </a:xfrm>
          <a:prstGeom prst="rect">
            <a:avLst/>
          </a:prstGeom>
          <a:noFill/>
          <a:ln>
            <a:noFill/>
          </a:ln>
        </p:spPr>
      </p:pic>
      <p:pic>
        <p:nvPicPr>
          <p:cNvPr id="308" name="Google Shape;308;p39" descr="Картинки по запросу dehydration of butan-2-ol"/>
          <p:cNvPicPr preferRelativeResize="0"/>
          <p:nvPr/>
        </p:nvPicPr>
        <p:blipFill rotWithShape="1">
          <a:blip r:embed="rId4">
            <a:alphaModFix/>
          </a:blip>
          <a:srcRect/>
          <a:stretch/>
        </p:blipFill>
        <p:spPr>
          <a:xfrm>
            <a:off x="4968726" y="1181800"/>
            <a:ext cx="3869800" cy="1727025"/>
          </a:xfrm>
          <a:prstGeom prst="rect">
            <a:avLst/>
          </a:prstGeom>
          <a:noFill/>
          <a:ln>
            <a:noFill/>
          </a:ln>
        </p:spPr>
      </p:pic>
      <p:pic>
        <p:nvPicPr>
          <p:cNvPr id="309" name="Google Shape;309;p39" descr="Картинки по запросу dehydration of butan-2-ol"/>
          <p:cNvPicPr preferRelativeResize="0"/>
          <p:nvPr/>
        </p:nvPicPr>
        <p:blipFill rotWithShape="1">
          <a:blip r:embed="rId5">
            <a:alphaModFix/>
          </a:blip>
          <a:srcRect b="39008"/>
          <a:stretch/>
        </p:blipFill>
        <p:spPr>
          <a:xfrm>
            <a:off x="4864975" y="3396100"/>
            <a:ext cx="4147874" cy="1053325"/>
          </a:xfrm>
          <a:prstGeom prst="rect">
            <a:avLst/>
          </a:prstGeom>
          <a:noFill/>
          <a:ln w="9525" cap="flat" cmpd="sng">
            <a:solidFill>
              <a:srgbClr val="FF0000"/>
            </a:solidFill>
            <a:prstDash val="solid"/>
            <a:round/>
            <a:headEnd type="none" w="sm" len="sm"/>
            <a:tailEnd type="none" w="sm" len="sm"/>
          </a:ln>
        </p:spPr>
      </p:pic>
      <p:cxnSp>
        <p:nvCxnSpPr>
          <p:cNvPr id="310" name="Google Shape;310;p39"/>
          <p:cNvCxnSpPr/>
          <p:nvPr/>
        </p:nvCxnSpPr>
        <p:spPr>
          <a:xfrm flipH="1">
            <a:off x="6137250" y="2967925"/>
            <a:ext cx="1437000" cy="309000"/>
          </a:xfrm>
          <a:prstGeom prst="straightConnector1">
            <a:avLst/>
          </a:prstGeom>
          <a:noFill/>
          <a:ln w="9525" cap="flat" cmpd="sng">
            <a:solidFill>
              <a:srgbClr val="FF0000"/>
            </a:solidFill>
            <a:prstDash val="solid"/>
            <a:round/>
            <a:headEnd type="none" w="sm" len="sm"/>
            <a:tailEnd type="triangle" w="med" len="med"/>
          </a:ln>
        </p:spPr>
      </p:cxnSp>
      <p:cxnSp>
        <p:nvCxnSpPr>
          <p:cNvPr id="311" name="Google Shape;311;p39"/>
          <p:cNvCxnSpPr/>
          <p:nvPr/>
        </p:nvCxnSpPr>
        <p:spPr>
          <a:xfrm>
            <a:off x="8218850" y="2967925"/>
            <a:ext cx="309000" cy="389400"/>
          </a:xfrm>
          <a:prstGeom prst="straightConnector1">
            <a:avLst/>
          </a:prstGeom>
          <a:noFill/>
          <a:ln w="9525" cap="flat" cmpd="sng">
            <a:solidFill>
              <a:srgbClr val="FF0000"/>
            </a:solidFill>
            <a:prstDash val="solid"/>
            <a:round/>
            <a:headEnd type="none" w="sm" len="sm"/>
            <a:tailEnd type="triangle" w="med" len="med"/>
          </a:ln>
        </p:spPr>
      </p:cxnSp>
      <p:sp>
        <p:nvSpPr>
          <p:cNvPr id="312" name="Google Shape;312;p39"/>
          <p:cNvSpPr txBox="1"/>
          <p:nvPr/>
        </p:nvSpPr>
        <p:spPr>
          <a:xfrm>
            <a:off x="454550" y="3396100"/>
            <a:ext cx="4042200" cy="118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Arial"/>
                <a:ea typeface="Arial"/>
                <a:cs typeface="Arial"/>
                <a:sym typeface="Arial"/>
              </a:rPr>
              <a:t>Дегидратация нәтижесінде екі өнім де түзіледі, бірақ тұрақты изомер көбірек, яғни жиі пайда болады. </a:t>
            </a:r>
            <a:endParaRPr sz="1800" b="0" i="0" u="none" strike="noStrike" cap="none">
              <a:solidFill>
                <a:srgbClr val="000000"/>
              </a:solidFill>
              <a:latin typeface="Arial"/>
              <a:ea typeface="Arial"/>
              <a:cs typeface="Arial"/>
              <a:sym typeface="Arial"/>
            </a:endParaRPr>
          </a:p>
        </p:txBody>
      </p:sp>
      <p:sp>
        <p:nvSpPr>
          <p:cNvPr id="313" name="Google Shape;313;p39"/>
          <p:cNvSpPr txBox="1"/>
          <p:nvPr/>
        </p:nvSpPr>
        <p:spPr>
          <a:xfrm>
            <a:off x="987950" y="754200"/>
            <a:ext cx="3371400" cy="309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1" i="0" u="none" strike="noStrike" cap="none">
                <a:solidFill>
                  <a:srgbClr val="FF0000"/>
                </a:solidFill>
                <a:latin typeface="Arial"/>
                <a:ea typeface="Arial"/>
                <a:cs typeface="Arial"/>
                <a:sym typeface="Arial"/>
              </a:rPr>
              <a:t>-ОН тобын алып тастаймыз</a:t>
            </a:r>
            <a:endParaRPr sz="1700" b="1" i="0" u="none" strike="noStrike" cap="none">
              <a:solidFill>
                <a:srgbClr val="FF0000"/>
              </a:solidFill>
              <a:latin typeface="Arial"/>
              <a:ea typeface="Arial"/>
              <a:cs typeface="Arial"/>
              <a:sym typeface="Arial"/>
            </a:endParaRPr>
          </a:p>
        </p:txBody>
      </p:sp>
      <p:sp>
        <p:nvSpPr>
          <p:cNvPr id="314" name="Google Shape;314;p39"/>
          <p:cNvSpPr txBox="1"/>
          <p:nvPr/>
        </p:nvSpPr>
        <p:spPr>
          <a:xfrm>
            <a:off x="171650" y="2776250"/>
            <a:ext cx="4042200" cy="309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rgbClr val="FF0000"/>
                </a:solidFill>
                <a:latin typeface="Arial"/>
                <a:ea typeface="Arial"/>
                <a:cs typeface="Arial"/>
                <a:sym typeface="Arial"/>
              </a:rPr>
              <a:t>мына сутекті	немесе	осы сутекті</a:t>
            </a:r>
            <a:endParaRPr sz="1600" b="0" i="0" u="none" strike="noStrike" cap="none">
              <a:solidFill>
                <a:srgbClr val="FF0000"/>
              </a:solidFill>
              <a:latin typeface="Arial"/>
              <a:ea typeface="Arial"/>
              <a:cs typeface="Arial"/>
              <a:sym typeface="Arial"/>
            </a:endParaRPr>
          </a:p>
        </p:txBody>
      </p:sp>
      <p:sp>
        <p:nvSpPr>
          <p:cNvPr id="315" name="Google Shape;315;p39"/>
          <p:cNvSpPr txBox="1"/>
          <p:nvPr/>
        </p:nvSpPr>
        <p:spPr>
          <a:xfrm>
            <a:off x="4829725" y="4488200"/>
            <a:ext cx="4147800" cy="309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FF0000"/>
                </a:solidFill>
                <a:latin typeface="Arial"/>
                <a:ea typeface="Arial"/>
                <a:cs typeface="Arial"/>
                <a:sym typeface="Arial"/>
              </a:rPr>
              <a:t>цис</a:t>
            </a:r>
            <a:r>
              <a:rPr lang="ru" sz="1500" b="1" i="0" u="none" strike="noStrike" cap="none">
                <a:solidFill>
                  <a:srgbClr val="000000"/>
                </a:solidFill>
                <a:latin typeface="Arial"/>
                <a:ea typeface="Arial"/>
                <a:cs typeface="Arial"/>
                <a:sym typeface="Arial"/>
              </a:rPr>
              <a:t>-бутен-2			</a:t>
            </a:r>
            <a:r>
              <a:rPr lang="ru" sz="1500" b="1" i="0" u="none" strike="noStrike" cap="none">
                <a:solidFill>
                  <a:srgbClr val="FF0000"/>
                </a:solidFill>
                <a:latin typeface="Arial"/>
                <a:ea typeface="Arial"/>
                <a:cs typeface="Arial"/>
                <a:sym typeface="Arial"/>
              </a:rPr>
              <a:t>транс</a:t>
            </a:r>
            <a:r>
              <a:rPr lang="ru" sz="1500" b="1" i="0" u="none" strike="noStrike" cap="none">
                <a:solidFill>
                  <a:srgbClr val="000000"/>
                </a:solidFill>
                <a:latin typeface="Arial"/>
                <a:ea typeface="Arial"/>
                <a:cs typeface="Arial"/>
                <a:sym typeface="Arial"/>
              </a:rPr>
              <a:t>-бутен-2</a:t>
            </a:r>
            <a:endParaRPr sz="1500" b="1"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subTitle" idx="1"/>
          </p:nvPr>
        </p:nvSpPr>
        <p:spPr>
          <a:xfrm>
            <a:off x="161150" y="107925"/>
            <a:ext cx="8794800" cy="571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ru" sz="1800">
                <a:solidFill>
                  <a:schemeClr val="dk1"/>
                </a:solidFill>
                <a:highlight>
                  <a:schemeClr val="lt1"/>
                </a:highlight>
              </a:rPr>
              <a:t>спирттердің дегидратациясы нәтижесінде алынатын өнімдердің болжамы</a:t>
            </a:r>
            <a:endParaRPr sz="1800"/>
          </a:p>
        </p:txBody>
      </p:sp>
      <p:pic>
        <p:nvPicPr>
          <p:cNvPr id="321" name="Google Shape;321;p40" descr="Картинки по запросу alcohol dehydration"/>
          <p:cNvPicPr preferRelativeResize="0"/>
          <p:nvPr/>
        </p:nvPicPr>
        <p:blipFill rotWithShape="1">
          <a:blip r:embed="rId3">
            <a:alphaModFix/>
          </a:blip>
          <a:srcRect/>
          <a:stretch/>
        </p:blipFill>
        <p:spPr>
          <a:xfrm>
            <a:off x="891740" y="922100"/>
            <a:ext cx="7360531" cy="1935500"/>
          </a:xfrm>
          <a:prstGeom prst="rect">
            <a:avLst/>
          </a:prstGeom>
          <a:noFill/>
          <a:ln>
            <a:noFill/>
          </a:ln>
        </p:spPr>
      </p:pic>
      <p:pic>
        <p:nvPicPr>
          <p:cNvPr id="322" name="Google Shape;322;p40" descr="Картинки по запросу alcohol dehydration"/>
          <p:cNvPicPr preferRelativeResize="0"/>
          <p:nvPr/>
        </p:nvPicPr>
        <p:blipFill rotWithShape="1">
          <a:blip r:embed="rId4">
            <a:alphaModFix/>
          </a:blip>
          <a:srcRect/>
          <a:stretch/>
        </p:blipFill>
        <p:spPr>
          <a:xfrm>
            <a:off x="1471207" y="3100575"/>
            <a:ext cx="6516775" cy="1935500"/>
          </a:xfrm>
          <a:prstGeom prst="rect">
            <a:avLst/>
          </a:prstGeom>
          <a:noFill/>
          <a:ln>
            <a:noFill/>
          </a:ln>
        </p:spPr>
      </p:pic>
      <p:sp>
        <p:nvSpPr>
          <p:cNvPr id="323" name="Google Shape;323;p40"/>
          <p:cNvSpPr txBox="1"/>
          <p:nvPr/>
        </p:nvSpPr>
        <p:spPr>
          <a:xfrm>
            <a:off x="3309200" y="1266025"/>
            <a:ext cx="644400" cy="285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конц</a:t>
            </a:r>
            <a:endParaRPr sz="1400" b="0" i="0" u="none" strike="noStrike" cap="none">
              <a:solidFill>
                <a:srgbClr val="000000"/>
              </a:solidFill>
              <a:latin typeface="Arial"/>
              <a:ea typeface="Arial"/>
              <a:cs typeface="Arial"/>
              <a:sym typeface="Arial"/>
            </a:endParaRPr>
          </a:p>
        </p:txBody>
      </p:sp>
      <p:sp>
        <p:nvSpPr>
          <p:cNvPr id="324" name="Google Shape;324;p40"/>
          <p:cNvSpPr txBox="1"/>
          <p:nvPr/>
        </p:nvSpPr>
        <p:spPr>
          <a:xfrm>
            <a:off x="3357250" y="1673175"/>
            <a:ext cx="1451400" cy="2850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қышқылдық артық мөлшері</a:t>
            </a:r>
            <a:endParaRPr sz="1400" b="0" i="0" u="none" strike="noStrike" cap="none">
              <a:solidFill>
                <a:srgbClr val="000000"/>
              </a:solidFill>
              <a:latin typeface="Arial"/>
              <a:ea typeface="Arial"/>
              <a:cs typeface="Arial"/>
              <a:sym typeface="Arial"/>
            </a:endParaRPr>
          </a:p>
        </p:txBody>
      </p:sp>
      <p:sp>
        <p:nvSpPr>
          <p:cNvPr id="325" name="Google Shape;325;p40"/>
          <p:cNvSpPr txBox="1"/>
          <p:nvPr/>
        </p:nvSpPr>
        <p:spPr>
          <a:xfrm>
            <a:off x="3569525" y="4325500"/>
            <a:ext cx="1313700" cy="285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 sz="2000" b="1" i="0" u="none" strike="noStrike" cap="none">
                <a:solidFill>
                  <a:srgbClr val="000000"/>
                </a:solidFill>
                <a:latin typeface="Arial"/>
                <a:ea typeface="Arial"/>
                <a:cs typeface="Arial"/>
                <a:sym typeface="Arial"/>
              </a:rPr>
              <a:t>-Н</a:t>
            </a:r>
            <a:r>
              <a:rPr lang="ru" sz="2000" b="1" i="0" u="none" strike="noStrike" cap="none" baseline="-25000">
                <a:solidFill>
                  <a:srgbClr val="000000"/>
                </a:solidFill>
                <a:latin typeface="Arial"/>
                <a:ea typeface="Arial"/>
                <a:cs typeface="Arial"/>
                <a:sym typeface="Arial"/>
              </a:rPr>
              <a:t>2</a:t>
            </a:r>
            <a:r>
              <a:rPr lang="ru" sz="2000" b="1" i="0" u="none" strike="noStrike" cap="none">
                <a:solidFill>
                  <a:srgbClr val="000000"/>
                </a:solidFill>
                <a:latin typeface="Arial"/>
                <a:ea typeface="Arial"/>
                <a:cs typeface="Arial"/>
                <a:sym typeface="Arial"/>
              </a:rPr>
              <a:t>О</a:t>
            </a:r>
            <a:endParaRPr sz="2000" b="1" i="0" u="none" strike="noStrike" cap="none">
              <a:solidFill>
                <a:srgbClr val="000000"/>
              </a:solidFill>
              <a:latin typeface="Arial"/>
              <a:ea typeface="Arial"/>
              <a:cs typeface="Arial"/>
              <a:sym typeface="Arial"/>
            </a:endParaRPr>
          </a:p>
        </p:txBody>
      </p:sp>
      <p:sp>
        <p:nvSpPr>
          <p:cNvPr id="326" name="Google Shape;326;p40"/>
          <p:cNvSpPr txBox="1"/>
          <p:nvPr/>
        </p:nvSpPr>
        <p:spPr>
          <a:xfrm>
            <a:off x="1809525" y="2478800"/>
            <a:ext cx="4883100" cy="378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4A86E8"/>
                </a:solidFill>
                <a:latin typeface="Arial"/>
                <a:ea typeface="Arial"/>
                <a:cs typeface="Arial"/>
                <a:sym typeface="Arial"/>
              </a:rPr>
              <a:t>Этанол							Этилен</a:t>
            </a:r>
            <a:endParaRPr sz="1700" b="0" i="0" u="none" strike="noStrike" cap="none">
              <a:solidFill>
                <a:srgbClr val="4A86E8"/>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1" descr="Картинки по запросу oxidation of alcohols"/>
          <p:cNvPicPr preferRelativeResize="0"/>
          <p:nvPr/>
        </p:nvPicPr>
        <p:blipFill rotWithShape="1">
          <a:blip r:embed="rId3">
            <a:alphaModFix/>
          </a:blip>
          <a:srcRect/>
          <a:stretch/>
        </p:blipFill>
        <p:spPr>
          <a:xfrm>
            <a:off x="1548000" y="599650"/>
            <a:ext cx="6770200" cy="4578325"/>
          </a:xfrm>
          <a:prstGeom prst="rect">
            <a:avLst/>
          </a:prstGeom>
          <a:noFill/>
          <a:ln>
            <a:noFill/>
          </a:ln>
        </p:spPr>
      </p:pic>
      <p:sp>
        <p:nvSpPr>
          <p:cNvPr id="332" name="Google Shape;332;p41"/>
          <p:cNvSpPr txBox="1">
            <a:spLocks noGrp="1"/>
          </p:cNvSpPr>
          <p:nvPr>
            <p:ph type="subTitle" idx="1"/>
          </p:nvPr>
        </p:nvSpPr>
        <p:spPr>
          <a:xfrm>
            <a:off x="0" y="0"/>
            <a:ext cx="9144000" cy="571200"/>
          </a:xfrm>
          <a:prstGeom prst="rect">
            <a:avLst/>
          </a:prstGeom>
          <a:noFill/>
          <a:ln>
            <a:noFill/>
          </a:ln>
        </p:spPr>
        <p:txBody>
          <a:bodyPr spcFirstLastPara="1" wrap="square" lIns="91425" tIns="91425" rIns="91425" bIns="91425" anchor="t" anchorCtr="0">
            <a:noAutofit/>
          </a:bodyPr>
          <a:lstStyle/>
          <a:p>
            <a:pPr marL="457200" lvl="0" indent="-349250" algn="just" rtl="0">
              <a:lnSpc>
                <a:spcPct val="100000"/>
              </a:lnSpc>
              <a:spcBef>
                <a:spcPts val="0"/>
              </a:spcBef>
              <a:spcAft>
                <a:spcPts val="0"/>
              </a:spcAft>
              <a:buClr>
                <a:schemeClr val="dk1"/>
              </a:buClr>
              <a:buSzPts val="1900"/>
              <a:buChar char="❏"/>
            </a:pPr>
            <a:r>
              <a:rPr lang="ru" sz="1900">
                <a:solidFill>
                  <a:schemeClr val="dk1"/>
                </a:solidFill>
                <a:highlight>
                  <a:srgbClr val="FFFFFF"/>
                </a:highlight>
              </a:rPr>
              <a:t>Біріншілік, екіншілік және үшіншілік спирттердің тотығуынығ өнімдерін </a:t>
            </a:r>
            <a:r>
              <a:rPr lang="ru" sz="1900">
                <a:solidFill>
                  <a:srgbClr val="000000"/>
                </a:solidFill>
                <a:highlight>
                  <a:srgbClr val="B6D7A8"/>
                </a:highlight>
              </a:rPr>
              <a:t>болжаңыз </a:t>
            </a:r>
            <a:endParaRPr sz="1900">
              <a:solidFill>
                <a:srgbClr val="000000"/>
              </a:solidFill>
              <a:highlight>
                <a:srgbClr val="B6D7A8"/>
              </a:highlight>
            </a:endParaRPr>
          </a:p>
        </p:txBody>
      </p:sp>
      <p:sp>
        <p:nvSpPr>
          <p:cNvPr id="333" name="Google Shape;333;p41"/>
          <p:cNvSpPr txBox="1"/>
          <p:nvPr/>
        </p:nvSpPr>
        <p:spPr>
          <a:xfrm>
            <a:off x="1338550" y="1673175"/>
            <a:ext cx="18342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chemeClr val="dk1"/>
                </a:solidFill>
                <a:highlight>
                  <a:schemeClr val="lt1"/>
                </a:highlight>
                <a:latin typeface="Arial"/>
                <a:ea typeface="Arial"/>
                <a:cs typeface="Arial"/>
                <a:sym typeface="Arial"/>
              </a:rPr>
              <a:t>Біріншілік</a:t>
            </a:r>
            <a:r>
              <a:rPr lang="ru" sz="1400" b="1" i="0" u="none" strike="noStrike" cap="none">
                <a:solidFill>
                  <a:srgbClr val="000000"/>
                </a:solidFill>
                <a:latin typeface="Arial"/>
                <a:ea typeface="Arial"/>
                <a:cs typeface="Arial"/>
                <a:sym typeface="Arial"/>
              </a:rPr>
              <a:t> спирт</a:t>
            </a:r>
            <a:endParaRPr sz="1400" b="1" i="0" u="none" strike="noStrike" cap="none">
              <a:solidFill>
                <a:srgbClr val="000000"/>
              </a:solidFill>
              <a:latin typeface="Arial"/>
              <a:ea typeface="Arial"/>
              <a:cs typeface="Arial"/>
              <a:sym typeface="Arial"/>
            </a:endParaRPr>
          </a:p>
        </p:txBody>
      </p:sp>
      <p:sp>
        <p:nvSpPr>
          <p:cNvPr id="334" name="Google Shape;334;p41"/>
          <p:cNvSpPr txBox="1"/>
          <p:nvPr/>
        </p:nvSpPr>
        <p:spPr>
          <a:xfrm>
            <a:off x="1255475" y="3201300"/>
            <a:ext cx="18342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Екіншілік  спирт</a:t>
            </a:r>
            <a:endParaRPr sz="1400" b="1" i="0" u="none" strike="noStrike" cap="none">
              <a:solidFill>
                <a:srgbClr val="000000"/>
              </a:solidFill>
              <a:latin typeface="Arial"/>
              <a:ea typeface="Arial"/>
              <a:cs typeface="Arial"/>
              <a:sym typeface="Arial"/>
            </a:endParaRPr>
          </a:p>
        </p:txBody>
      </p:sp>
      <p:sp>
        <p:nvSpPr>
          <p:cNvPr id="335" name="Google Shape;335;p41"/>
          <p:cNvSpPr txBox="1"/>
          <p:nvPr/>
        </p:nvSpPr>
        <p:spPr>
          <a:xfrm>
            <a:off x="1172400" y="4819500"/>
            <a:ext cx="1834200" cy="324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Үшіншілік спирт</a:t>
            </a:r>
            <a:endParaRPr sz="1400" b="1" i="0" u="none" strike="noStrike" cap="none">
              <a:solidFill>
                <a:srgbClr val="000000"/>
              </a:solidFill>
              <a:latin typeface="Arial"/>
              <a:ea typeface="Arial"/>
              <a:cs typeface="Arial"/>
              <a:sym typeface="Arial"/>
            </a:endParaRPr>
          </a:p>
        </p:txBody>
      </p:sp>
      <p:sp>
        <p:nvSpPr>
          <p:cNvPr id="336" name="Google Shape;336;p41"/>
          <p:cNvSpPr txBox="1"/>
          <p:nvPr/>
        </p:nvSpPr>
        <p:spPr>
          <a:xfrm>
            <a:off x="4016000" y="1673175"/>
            <a:ext cx="18342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альдегид</a:t>
            </a:r>
            <a:endParaRPr sz="1400" b="1" i="0" u="none" strike="noStrike" cap="none">
              <a:solidFill>
                <a:srgbClr val="000000"/>
              </a:solidFill>
              <a:latin typeface="Arial"/>
              <a:ea typeface="Arial"/>
              <a:cs typeface="Arial"/>
              <a:sym typeface="Arial"/>
            </a:endParaRPr>
          </a:p>
        </p:txBody>
      </p:sp>
      <p:sp>
        <p:nvSpPr>
          <p:cNvPr id="337" name="Google Shape;337;p41"/>
          <p:cNvSpPr txBox="1"/>
          <p:nvPr/>
        </p:nvSpPr>
        <p:spPr>
          <a:xfrm>
            <a:off x="4154275" y="3125550"/>
            <a:ext cx="18342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кетон</a:t>
            </a:r>
            <a:endParaRPr sz="1400" b="1" i="0" u="none" strike="noStrike" cap="none">
              <a:solidFill>
                <a:srgbClr val="000000"/>
              </a:solidFill>
              <a:latin typeface="Arial"/>
              <a:ea typeface="Arial"/>
              <a:cs typeface="Arial"/>
              <a:sym typeface="Arial"/>
            </a:endParaRPr>
          </a:p>
        </p:txBody>
      </p:sp>
      <p:sp>
        <p:nvSpPr>
          <p:cNvPr id="338" name="Google Shape;338;p41"/>
          <p:cNvSpPr txBox="1"/>
          <p:nvPr/>
        </p:nvSpPr>
        <p:spPr>
          <a:xfrm>
            <a:off x="6693450" y="1668575"/>
            <a:ext cx="1834200" cy="4005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карбон қышқылы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178325" y="509825"/>
            <a:ext cx="8520600" cy="5364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Clr>
                <a:schemeClr val="dk1"/>
              </a:buClr>
              <a:buSzPts val="1100"/>
              <a:buFont typeface="Arial"/>
              <a:buNone/>
            </a:pPr>
            <a:r>
              <a:rPr lang="ru" sz="2400" b="1">
                <a:latin typeface="Book Antiqua"/>
                <a:ea typeface="Book Antiqua"/>
                <a:cs typeface="Book Antiqua"/>
                <a:sym typeface="Book Antiqua"/>
              </a:rPr>
              <a:t>Лекция соңында сіз келесі мәліметтерді игере аласыз:</a:t>
            </a:r>
            <a:endParaRPr sz="3200" b="1">
              <a:latin typeface="Calibri"/>
              <a:ea typeface="Calibri"/>
              <a:cs typeface="Calibri"/>
              <a:sym typeface="Calibri"/>
            </a:endParaRPr>
          </a:p>
        </p:txBody>
      </p:sp>
      <p:sp>
        <p:nvSpPr>
          <p:cNvPr id="67" name="Google Shape;67;p15"/>
          <p:cNvSpPr txBox="1">
            <a:spLocks noGrp="1"/>
          </p:cNvSpPr>
          <p:nvPr>
            <p:ph type="subTitle" idx="1"/>
          </p:nvPr>
        </p:nvSpPr>
        <p:spPr>
          <a:xfrm>
            <a:off x="9925" y="1046225"/>
            <a:ext cx="9134100" cy="3829500"/>
          </a:xfrm>
          <a:prstGeom prst="rect">
            <a:avLst/>
          </a:prstGeom>
          <a:noFill/>
          <a:ln>
            <a:noFill/>
          </a:ln>
        </p:spPr>
        <p:txBody>
          <a:bodyPr spcFirstLastPara="1" wrap="square" lIns="91425" tIns="91425" rIns="91425" bIns="91425" anchor="t" anchorCtr="0">
            <a:noAutofit/>
          </a:bodyPr>
          <a:lstStyle/>
          <a:p>
            <a:pPr marL="457200" lvl="0" indent="-330200" algn="just" rtl="0">
              <a:lnSpc>
                <a:spcPct val="100000"/>
              </a:lnSpc>
              <a:spcBef>
                <a:spcPts val="0"/>
              </a:spcBef>
              <a:spcAft>
                <a:spcPts val="0"/>
              </a:spcAft>
              <a:buClr>
                <a:schemeClr val="dk1"/>
              </a:buClr>
              <a:buSzPts val="1600"/>
              <a:buChar char="❏"/>
            </a:pPr>
            <a:r>
              <a:rPr lang="ru" sz="1600">
                <a:solidFill>
                  <a:schemeClr val="dk1"/>
                </a:solidFill>
              </a:rPr>
              <a:t>- спирттер, фенолдар және эфирлер арасындағы құрылымдық айырмашылықтарды жазу</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неге спирттердің молекулалық массасы бар қосылыстарға қарағанда  қайнау температурасы жоғары болатынын түсіндіру </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Жай спирттер үшін жүйелі атаулар жазу</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сығылған және сызықтық форматта спирттердің құрылымын келтіріп, атаңыз </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алкогольді біріншілік, екінші және үшіншілік деңгейлерде жіктеу</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Гликольді анықтау және идентификациялау</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спирттердің қасиеттерін сипаттаңыз</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гидрофобты және гидрофильді спирттерді сипаттаңыз</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спирттерді сусыздандыру кезінде алынған өнімдерді болжау</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біріншілік, екіншілік және үшіншілік спирттердің тотығу өнімдерін болжау</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Спирттер мен фенолдардың әлсіз қышқыл болып табылатындығын түсіндіріңіз</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эфирді анықтау</a:t>
            </a:r>
            <a:endParaRPr sz="1600">
              <a:solidFill>
                <a:schemeClr val="dk1"/>
              </a:solidFill>
            </a:endParaRPr>
          </a:p>
          <a:p>
            <a:pPr marL="457200" lvl="0" indent="-330200" algn="just" rtl="0">
              <a:lnSpc>
                <a:spcPct val="100000"/>
              </a:lnSpc>
              <a:spcBef>
                <a:spcPts val="0"/>
              </a:spcBef>
              <a:spcAft>
                <a:spcPts val="0"/>
              </a:spcAft>
              <a:buClr>
                <a:schemeClr val="dk1"/>
              </a:buClr>
              <a:buSzPts val="1600"/>
              <a:buChar char="❏"/>
            </a:pPr>
            <a:r>
              <a:rPr lang="ru" sz="1600">
                <a:solidFill>
                  <a:schemeClr val="dk1"/>
                </a:solidFill>
              </a:rPr>
              <a:t>- эфир мен спирттерді ажырату</a:t>
            </a:r>
            <a:endParaRPr sz="1600">
              <a:solidFill>
                <a:schemeClr val="dk1"/>
              </a:solidFill>
            </a:endParaRPr>
          </a:p>
          <a:p>
            <a:pPr marL="0" lvl="0" indent="0" algn="just" rtl="0">
              <a:lnSpc>
                <a:spcPct val="100000"/>
              </a:lnSpc>
              <a:spcBef>
                <a:spcPts val="0"/>
              </a:spcBef>
              <a:spcAft>
                <a:spcPts val="0"/>
              </a:spcAft>
              <a:buSzPts val="2800"/>
              <a:buNone/>
            </a:pPr>
            <a:endParaRPr sz="16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subTitle" idx="1"/>
          </p:nvPr>
        </p:nvSpPr>
        <p:spPr>
          <a:xfrm>
            <a:off x="161150" y="31725"/>
            <a:ext cx="8817600" cy="571200"/>
          </a:xfrm>
          <a:prstGeom prst="rect">
            <a:avLst/>
          </a:prstGeom>
          <a:noFill/>
          <a:ln>
            <a:noFill/>
          </a:ln>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Clr>
                <a:schemeClr val="dk1"/>
              </a:buClr>
              <a:buSzPts val="2000"/>
              <a:buChar char="❏"/>
            </a:pPr>
            <a:r>
              <a:rPr lang="ru" sz="2000">
                <a:solidFill>
                  <a:schemeClr val="dk1"/>
                </a:solidFill>
                <a:highlight>
                  <a:srgbClr val="FFFFFF"/>
                </a:highlight>
              </a:rPr>
              <a:t>- Неге спирттер мен фенолдар - әлсіз қышқылдар екендігін түсіндіріңіздер</a:t>
            </a:r>
            <a:endParaRPr sz="2000">
              <a:solidFill>
                <a:schemeClr val="dk1"/>
              </a:solidFill>
              <a:highlight>
                <a:srgbClr val="FFFFFF"/>
              </a:highlight>
            </a:endParaRPr>
          </a:p>
        </p:txBody>
      </p:sp>
      <p:pic>
        <p:nvPicPr>
          <p:cNvPr id="344" name="Google Shape;344;p42" descr="Картинки по запросу alcohol phenol weak acid"/>
          <p:cNvPicPr preferRelativeResize="0"/>
          <p:nvPr/>
        </p:nvPicPr>
        <p:blipFill rotWithShape="1">
          <a:blip r:embed="rId3">
            <a:alphaModFix/>
          </a:blip>
          <a:srcRect l="14782" t="44399" r="5649" b="8501"/>
          <a:stretch/>
        </p:blipFill>
        <p:spPr>
          <a:xfrm>
            <a:off x="1660800" y="1983025"/>
            <a:ext cx="6258949" cy="2677100"/>
          </a:xfrm>
          <a:prstGeom prst="rect">
            <a:avLst/>
          </a:prstGeom>
          <a:noFill/>
          <a:ln>
            <a:noFill/>
          </a:ln>
        </p:spPr>
      </p:pic>
      <p:sp>
        <p:nvSpPr>
          <p:cNvPr id="345" name="Google Shape;345;p42"/>
          <p:cNvSpPr txBox="1"/>
          <p:nvPr/>
        </p:nvSpPr>
        <p:spPr>
          <a:xfrm>
            <a:off x="739975" y="791425"/>
            <a:ext cx="7885800" cy="1264200"/>
          </a:xfrm>
          <a:prstGeom prst="rect">
            <a:avLst/>
          </a:prstGeom>
          <a:solidFill>
            <a:schemeClr val="lt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ru" sz="2200" b="0" i="0" u="none" strike="noStrike" cap="none">
                <a:solidFill>
                  <a:srgbClr val="000000"/>
                </a:solidFill>
                <a:latin typeface="Arial"/>
                <a:ea typeface="Arial"/>
                <a:cs typeface="Arial"/>
                <a:sym typeface="Arial"/>
              </a:rPr>
              <a:t>Әлсіз қышқылдар сулы ерітінді де баяу диссоциациялана отырып, </a:t>
            </a:r>
            <a:r>
              <a:rPr lang="ru" sz="2200" b="0" i="0" u="none" strike="noStrike" cap="none">
                <a:solidFill>
                  <a:schemeClr val="dk1"/>
                </a:solidFill>
                <a:latin typeface="Arial"/>
                <a:ea typeface="Arial"/>
                <a:cs typeface="Arial"/>
                <a:sym typeface="Arial"/>
              </a:rPr>
              <a:t>Н</a:t>
            </a:r>
            <a:r>
              <a:rPr lang="ru" sz="2200" b="0" i="0" u="none" strike="noStrike" cap="none" baseline="-25000">
                <a:solidFill>
                  <a:schemeClr val="dk1"/>
                </a:solidFill>
                <a:latin typeface="Arial"/>
                <a:ea typeface="Arial"/>
                <a:cs typeface="Arial"/>
                <a:sym typeface="Arial"/>
              </a:rPr>
              <a:t>3</a:t>
            </a:r>
            <a:r>
              <a:rPr lang="ru" sz="2200" b="0" i="0" u="none" strike="noStrike" cap="none">
                <a:solidFill>
                  <a:schemeClr val="dk1"/>
                </a:solidFill>
                <a:latin typeface="Arial"/>
                <a:ea typeface="Arial"/>
                <a:cs typeface="Arial"/>
                <a:sym typeface="Arial"/>
              </a:rPr>
              <a:t>О+ ионы және </a:t>
            </a:r>
            <a:r>
              <a:rPr lang="ru" sz="2200" b="0" i="0" u="none" strike="noStrike" cap="none">
                <a:solidFill>
                  <a:srgbClr val="4A86E8"/>
                </a:solidFill>
                <a:latin typeface="Arial"/>
                <a:ea typeface="Arial"/>
                <a:cs typeface="Arial"/>
                <a:sym typeface="Arial"/>
              </a:rPr>
              <a:t>алкоголят-ионын RO-</a:t>
            </a:r>
            <a:r>
              <a:rPr lang="ru" sz="2200" b="0" i="0" u="none" strike="noStrike" cap="none">
                <a:solidFill>
                  <a:schemeClr val="dk1"/>
                </a:solidFill>
                <a:latin typeface="Arial"/>
                <a:ea typeface="Arial"/>
                <a:cs typeface="Arial"/>
                <a:sym typeface="Arial"/>
              </a:rPr>
              <a:t>,</a:t>
            </a:r>
            <a:r>
              <a:rPr lang="ru" sz="2200" b="0" i="0" u="none" strike="noStrike" cap="none">
                <a:solidFill>
                  <a:srgbClr val="000000"/>
                </a:solidFill>
                <a:latin typeface="Arial"/>
                <a:ea typeface="Arial"/>
                <a:cs typeface="Arial"/>
                <a:sym typeface="Arial"/>
              </a:rPr>
              <a:t>немесе </a:t>
            </a:r>
            <a:r>
              <a:rPr lang="ru" sz="2200" b="0" i="0" u="none" strike="noStrike" cap="none">
                <a:solidFill>
                  <a:srgbClr val="4A86E8"/>
                </a:solidFill>
                <a:latin typeface="Arial"/>
                <a:ea typeface="Arial"/>
                <a:cs typeface="Arial"/>
                <a:sym typeface="Arial"/>
              </a:rPr>
              <a:t>фенилокси-ион PhO- </a:t>
            </a:r>
            <a:r>
              <a:rPr lang="ru" sz="2200" b="0" i="0" u="none" strike="noStrike" cap="none">
                <a:solidFill>
                  <a:srgbClr val="000000"/>
                </a:solidFill>
                <a:latin typeface="Arial"/>
                <a:ea typeface="Arial"/>
                <a:cs typeface="Arial"/>
                <a:sym typeface="Arial"/>
              </a:rPr>
              <a:t>түрлендіреді </a:t>
            </a:r>
            <a:endParaRPr sz="2200" b="0" i="0" u="none" strike="noStrike" cap="none">
              <a:solidFill>
                <a:srgbClr val="000000"/>
              </a:solidFill>
              <a:latin typeface="Arial"/>
              <a:ea typeface="Arial"/>
              <a:cs typeface="Arial"/>
              <a:sym typeface="Arial"/>
            </a:endParaRPr>
          </a:p>
        </p:txBody>
      </p:sp>
      <p:sp>
        <p:nvSpPr>
          <p:cNvPr id="346" name="Google Shape;346;p42"/>
          <p:cNvSpPr txBox="1"/>
          <p:nvPr/>
        </p:nvSpPr>
        <p:spPr>
          <a:xfrm>
            <a:off x="1908675" y="3036525"/>
            <a:ext cx="1350900" cy="2850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1" i="0" u="none" strike="noStrike" cap="none">
                <a:solidFill>
                  <a:srgbClr val="000000"/>
                </a:solidFill>
                <a:latin typeface="Arial"/>
                <a:ea typeface="Arial"/>
                <a:cs typeface="Arial"/>
                <a:sym typeface="Arial"/>
              </a:rPr>
              <a:t>   Спирт</a:t>
            </a:r>
            <a:endParaRPr sz="1600" b="1" i="0" u="none" strike="noStrike" cap="none">
              <a:solidFill>
                <a:srgbClr val="000000"/>
              </a:solidFill>
              <a:latin typeface="Arial"/>
              <a:ea typeface="Arial"/>
              <a:cs typeface="Arial"/>
              <a:sym typeface="Arial"/>
            </a:endParaRPr>
          </a:p>
        </p:txBody>
      </p:sp>
      <p:sp>
        <p:nvSpPr>
          <p:cNvPr id="347" name="Google Shape;347;p42"/>
          <p:cNvSpPr txBox="1"/>
          <p:nvPr/>
        </p:nvSpPr>
        <p:spPr>
          <a:xfrm>
            <a:off x="4683550" y="3110850"/>
            <a:ext cx="1823400" cy="2850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1" i="0" u="none" strike="noStrike" cap="none">
                <a:solidFill>
                  <a:srgbClr val="000000"/>
                </a:solidFill>
                <a:latin typeface="Arial"/>
                <a:ea typeface="Arial"/>
                <a:cs typeface="Arial"/>
                <a:sym typeface="Arial"/>
              </a:rPr>
              <a:t>алкоголят или алкокси ион</a:t>
            </a:r>
            <a:endParaRPr sz="1600" b="1" i="0" u="none" strike="noStrike" cap="none">
              <a:solidFill>
                <a:srgbClr val="000000"/>
              </a:solidFill>
              <a:latin typeface="Arial"/>
              <a:ea typeface="Arial"/>
              <a:cs typeface="Arial"/>
              <a:sym typeface="Arial"/>
            </a:endParaRPr>
          </a:p>
        </p:txBody>
      </p:sp>
      <p:sp>
        <p:nvSpPr>
          <p:cNvPr id="348" name="Google Shape;348;p42"/>
          <p:cNvSpPr txBox="1"/>
          <p:nvPr/>
        </p:nvSpPr>
        <p:spPr>
          <a:xfrm>
            <a:off x="1956400" y="4495350"/>
            <a:ext cx="1350900" cy="3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Фенол</a:t>
            </a:r>
            <a:endParaRPr sz="1500" b="1" i="0" u="none" strike="noStrike" cap="none">
              <a:solidFill>
                <a:srgbClr val="000000"/>
              </a:solidFill>
              <a:latin typeface="Arial"/>
              <a:ea typeface="Arial"/>
              <a:cs typeface="Arial"/>
              <a:sym typeface="Arial"/>
            </a:endParaRPr>
          </a:p>
        </p:txBody>
      </p:sp>
      <p:sp>
        <p:nvSpPr>
          <p:cNvPr id="349" name="Google Shape;349;p42"/>
          <p:cNvSpPr txBox="1"/>
          <p:nvPr/>
        </p:nvSpPr>
        <p:spPr>
          <a:xfrm>
            <a:off x="5306425" y="4610400"/>
            <a:ext cx="1823400" cy="3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Фенилокси ион</a:t>
            </a:r>
            <a:endParaRPr sz="1500" b="1"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subTitle" idx="1"/>
          </p:nvPr>
        </p:nvSpPr>
        <p:spPr>
          <a:xfrm>
            <a:off x="120475" y="0"/>
            <a:ext cx="7959300" cy="389400"/>
          </a:xfrm>
          <a:prstGeom prst="rect">
            <a:avLst/>
          </a:prstGeom>
          <a:noFill/>
          <a:ln>
            <a:noFill/>
          </a:ln>
        </p:spPr>
        <p:txBody>
          <a:bodyPr spcFirstLastPara="1" wrap="square" lIns="91425" tIns="91425" rIns="91425" bIns="91425" anchor="t" anchorCtr="0">
            <a:noAutofit/>
          </a:bodyPr>
          <a:lstStyle/>
          <a:p>
            <a:pPr marL="457200" lvl="0" indent="-349250" algn="just" rtl="0">
              <a:lnSpc>
                <a:spcPct val="100000"/>
              </a:lnSpc>
              <a:spcBef>
                <a:spcPts val="0"/>
              </a:spcBef>
              <a:spcAft>
                <a:spcPts val="0"/>
              </a:spcAft>
              <a:buClr>
                <a:schemeClr val="dk1"/>
              </a:buClr>
              <a:buSzPts val="1900"/>
              <a:buChar char="❏"/>
            </a:pPr>
            <a:r>
              <a:rPr lang="ru" sz="1900">
                <a:solidFill>
                  <a:schemeClr val="dk1"/>
                </a:solidFill>
                <a:highlight>
                  <a:srgbClr val="FFFFFF"/>
                </a:highlight>
              </a:rPr>
              <a:t>- жай эфирді анықтаңыз</a:t>
            </a:r>
            <a:endParaRPr sz="1900">
              <a:solidFill>
                <a:schemeClr val="dk1"/>
              </a:solidFill>
              <a:highlight>
                <a:srgbClr val="FFFFFF"/>
              </a:highlight>
            </a:endParaRPr>
          </a:p>
        </p:txBody>
      </p:sp>
      <p:sp>
        <p:nvSpPr>
          <p:cNvPr id="355" name="Google Shape;355;p43"/>
          <p:cNvSpPr txBox="1"/>
          <p:nvPr/>
        </p:nvSpPr>
        <p:spPr>
          <a:xfrm>
            <a:off x="421375" y="446175"/>
            <a:ext cx="8167800" cy="800400"/>
          </a:xfrm>
          <a:prstGeom prst="rect">
            <a:avLst/>
          </a:prstGeom>
          <a:solidFill>
            <a:schemeClr val="lt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Жай эфирлерді </a:t>
            </a:r>
            <a:r>
              <a:rPr lang="ru" sz="2000" b="0" i="0" u="none" strike="noStrike" cap="none">
                <a:solidFill>
                  <a:schemeClr val="dk1"/>
                </a:solidFill>
                <a:latin typeface="Arial"/>
                <a:ea typeface="Arial"/>
                <a:cs typeface="Arial"/>
                <a:sym typeface="Arial"/>
              </a:rPr>
              <a:t>эфир сөзін жалғау арқылы </a:t>
            </a:r>
            <a:r>
              <a:rPr lang="ru" sz="2000" b="0" i="0" u="none" strike="noStrike" cap="none">
                <a:solidFill>
                  <a:srgbClr val="000000"/>
                </a:solidFill>
                <a:latin typeface="Arial"/>
                <a:ea typeface="Arial"/>
                <a:cs typeface="Arial"/>
                <a:sym typeface="Arial"/>
              </a:rPr>
              <a:t>екі орынбасарды анықтау принципі бойынша атауға болады:</a:t>
            </a:r>
            <a:endParaRPr sz="2000" b="0" i="0" u="none" strike="noStrike" cap="none">
              <a:solidFill>
                <a:srgbClr val="000000"/>
              </a:solidFill>
              <a:latin typeface="Arial"/>
              <a:ea typeface="Arial"/>
              <a:cs typeface="Arial"/>
              <a:sym typeface="Arial"/>
            </a:endParaRPr>
          </a:p>
        </p:txBody>
      </p:sp>
      <p:pic>
        <p:nvPicPr>
          <p:cNvPr id="356" name="Google Shape;356;p43" descr="Картинки по запросу identify an ether"/>
          <p:cNvPicPr preferRelativeResize="0"/>
          <p:nvPr/>
        </p:nvPicPr>
        <p:blipFill rotWithShape="1">
          <a:blip r:embed="rId3">
            <a:alphaModFix/>
          </a:blip>
          <a:srcRect l="2250" t="30260" r="2781"/>
          <a:stretch/>
        </p:blipFill>
        <p:spPr>
          <a:xfrm>
            <a:off x="744400" y="1246575"/>
            <a:ext cx="7080925" cy="3896925"/>
          </a:xfrm>
          <a:prstGeom prst="rect">
            <a:avLst/>
          </a:prstGeom>
          <a:noFill/>
          <a:ln>
            <a:noFill/>
          </a:ln>
        </p:spPr>
      </p:pic>
      <p:sp>
        <p:nvSpPr>
          <p:cNvPr id="357" name="Google Shape;357;p43"/>
          <p:cNvSpPr/>
          <p:nvPr/>
        </p:nvSpPr>
        <p:spPr>
          <a:xfrm>
            <a:off x="768425" y="1184600"/>
            <a:ext cx="1264200" cy="285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43"/>
          <p:cNvSpPr txBox="1"/>
          <p:nvPr/>
        </p:nvSpPr>
        <p:spPr>
          <a:xfrm>
            <a:off x="2004600" y="2386800"/>
            <a:ext cx="5911800" cy="389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Изопропилметил эфирі		       Этилфенил эфирі</a:t>
            </a:r>
            <a:endParaRPr sz="1500" b="1" i="0" u="none" strike="noStrike" cap="none">
              <a:solidFill>
                <a:srgbClr val="000000"/>
              </a:solidFill>
              <a:latin typeface="Arial"/>
              <a:ea typeface="Arial"/>
              <a:cs typeface="Arial"/>
              <a:sym typeface="Arial"/>
            </a:endParaRPr>
          </a:p>
        </p:txBody>
      </p:sp>
      <p:sp>
        <p:nvSpPr>
          <p:cNvPr id="359" name="Google Shape;359;p43"/>
          <p:cNvSpPr txBox="1"/>
          <p:nvPr/>
        </p:nvSpPr>
        <p:spPr>
          <a:xfrm>
            <a:off x="553800" y="2783425"/>
            <a:ext cx="7626900" cy="694200"/>
          </a:xfrm>
          <a:prstGeom prst="rect">
            <a:avLst/>
          </a:prstGeom>
          <a:solidFill>
            <a:schemeClr val="lt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Arial"/>
                <a:ea typeface="Arial"/>
                <a:cs typeface="Arial"/>
                <a:sym typeface="Arial"/>
              </a:rPr>
              <a:t>Егер де басқа функционалды топ болатын болса, эфирлі бөлігі - </a:t>
            </a:r>
            <a:r>
              <a:rPr lang="ru" sz="1800" b="0" i="0" u="none" strike="noStrike" cap="none">
                <a:solidFill>
                  <a:schemeClr val="dk1"/>
                </a:solidFill>
                <a:latin typeface="Arial"/>
                <a:ea typeface="Arial"/>
                <a:cs typeface="Arial"/>
                <a:sym typeface="Arial"/>
              </a:rPr>
              <a:t> </a:t>
            </a:r>
            <a:r>
              <a:rPr lang="ru" sz="1800" b="0" i="0" u="none" strike="noStrike" cap="none">
                <a:solidFill>
                  <a:srgbClr val="A64D79"/>
                </a:solidFill>
                <a:latin typeface="Arial"/>
                <a:ea typeface="Arial"/>
                <a:cs typeface="Arial"/>
                <a:sym typeface="Arial"/>
              </a:rPr>
              <a:t>алкокси </a:t>
            </a:r>
            <a:r>
              <a:rPr lang="ru" sz="1800" b="0" i="0" u="none" strike="noStrike" cap="none">
                <a:solidFill>
                  <a:srgbClr val="000000"/>
                </a:solidFill>
                <a:latin typeface="Arial"/>
                <a:ea typeface="Arial"/>
                <a:cs typeface="Arial"/>
                <a:sym typeface="Arial"/>
              </a:rPr>
              <a:t>орынбасар </a:t>
            </a:r>
            <a:r>
              <a:rPr lang="ru" sz="1800" b="0" i="0" u="none" strike="noStrike" cap="none">
                <a:solidFill>
                  <a:schemeClr val="dk1"/>
                </a:solidFill>
                <a:latin typeface="Arial"/>
                <a:ea typeface="Arial"/>
                <a:cs typeface="Arial"/>
                <a:sym typeface="Arial"/>
              </a:rPr>
              <a:t>деп аталады.</a:t>
            </a:r>
            <a:endParaRPr sz="1800" b="0" i="0" u="none" strike="noStrike" cap="none">
              <a:solidFill>
                <a:srgbClr val="000000"/>
              </a:solidFill>
              <a:latin typeface="Arial"/>
              <a:ea typeface="Arial"/>
              <a:cs typeface="Arial"/>
              <a:sym typeface="Arial"/>
            </a:endParaRPr>
          </a:p>
        </p:txBody>
      </p:sp>
      <p:sp>
        <p:nvSpPr>
          <p:cNvPr id="360" name="Google Shape;360;p43"/>
          <p:cNvSpPr txBox="1"/>
          <p:nvPr/>
        </p:nvSpPr>
        <p:spPr>
          <a:xfrm>
            <a:off x="1561650" y="4670700"/>
            <a:ext cx="6234300" cy="2976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1" i="0" u="none" strike="noStrike" cap="none">
                <a:solidFill>
                  <a:srgbClr val="A64D79"/>
                </a:solidFill>
                <a:latin typeface="Arial"/>
                <a:ea typeface="Arial"/>
                <a:cs typeface="Arial"/>
                <a:sym typeface="Arial"/>
              </a:rPr>
              <a:t>пара-Диметокси</a:t>
            </a:r>
            <a:r>
              <a:rPr lang="ru" sz="1600" b="1" i="0" u="none" strike="noStrike" cap="none">
                <a:solidFill>
                  <a:srgbClr val="000000"/>
                </a:solidFill>
                <a:latin typeface="Arial"/>
                <a:ea typeface="Arial"/>
                <a:cs typeface="Arial"/>
                <a:sym typeface="Arial"/>
              </a:rPr>
              <a:t>бензол		</a:t>
            </a:r>
            <a:r>
              <a:rPr lang="ru" sz="1600" b="1" i="0" u="none" strike="noStrike" cap="none">
                <a:solidFill>
                  <a:srgbClr val="A64D79"/>
                </a:solidFill>
                <a:latin typeface="Arial"/>
                <a:ea typeface="Arial"/>
                <a:cs typeface="Arial"/>
                <a:sym typeface="Arial"/>
              </a:rPr>
              <a:t>4-трет-Бутокси</a:t>
            </a:r>
            <a:r>
              <a:rPr lang="ru" sz="1600" b="1" i="0" u="none" strike="noStrike" cap="none">
                <a:solidFill>
                  <a:srgbClr val="000000"/>
                </a:solidFill>
                <a:latin typeface="Arial"/>
                <a:ea typeface="Arial"/>
                <a:cs typeface="Arial"/>
                <a:sym typeface="Arial"/>
              </a:rPr>
              <a:t>циклогексен</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4"/>
          <p:cNvSpPr txBox="1">
            <a:spLocks noGrp="1"/>
          </p:cNvSpPr>
          <p:nvPr>
            <p:ph type="subTitle" idx="1"/>
          </p:nvPr>
        </p:nvSpPr>
        <p:spPr>
          <a:xfrm>
            <a:off x="161150" y="107925"/>
            <a:ext cx="7959300" cy="571200"/>
          </a:xfrm>
          <a:prstGeom prst="rect">
            <a:avLst/>
          </a:prstGeom>
          <a:noFill/>
          <a:ln>
            <a:noFill/>
          </a:ln>
        </p:spPr>
        <p:txBody>
          <a:bodyPr spcFirstLastPara="1" wrap="square" lIns="91425" tIns="91425" rIns="91425" bIns="91425" anchor="t" anchorCtr="0">
            <a:noAutofit/>
          </a:bodyPr>
          <a:lstStyle/>
          <a:p>
            <a:pPr marL="457200" lvl="0" indent="-349250" algn="just" rtl="0">
              <a:lnSpc>
                <a:spcPct val="100000"/>
              </a:lnSpc>
              <a:spcBef>
                <a:spcPts val="0"/>
              </a:spcBef>
              <a:spcAft>
                <a:spcPts val="0"/>
              </a:spcAft>
              <a:buClr>
                <a:schemeClr val="dk1"/>
              </a:buClr>
              <a:buSzPts val="1900"/>
              <a:buChar char="❏"/>
            </a:pPr>
            <a:r>
              <a:rPr lang="ru" sz="1900">
                <a:solidFill>
                  <a:schemeClr val="dk1"/>
                </a:solidFill>
                <a:highlight>
                  <a:srgbClr val="FFFFFF"/>
                </a:highlight>
              </a:rPr>
              <a:t> эфирдің спирттен айырмашылығы</a:t>
            </a:r>
            <a:endParaRPr sz="1900">
              <a:solidFill>
                <a:schemeClr val="dk1"/>
              </a:solidFill>
              <a:highlight>
                <a:srgbClr val="FFFFFF"/>
              </a:highlight>
            </a:endParaRPr>
          </a:p>
        </p:txBody>
      </p:sp>
      <p:pic>
        <p:nvPicPr>
          <p:cNvPr id="366" name="Google Shape;366;p44" descr="Похожее изображение"/>
          <p:cNvPicPr preferRelativeResize="0"/>
          <p:nvPr/>
        </p:nvPicPr>
        <p:blipFill rotWithShape="1">
          <a:blip r:embed="rId3">
            <a:alphaModFix/>
          </a:blip>
          <a:srcRect l="10331" t="20813" r="14907" b="62939"/>
          <a:stretch/>
        </p:blipFill>
        <p:spPr>
          <a:xfrm>
            <a:off x="1955000" y="2041275"/>
            <a:ext cx="5394451" cy="878475"/>
          </a:xfrm>
          <a:prstGeom prst="rect">
            <a:avLst/>
          </a:prstGeom>
          <a:noFill/>
          <a:ln>
            <a:noFill/>
          </a:ln>
        </p:spPr>
      </p:pic>
      <p:sp>
        <p:nvSpPr>
          <p:cNvPr id="367" name="Google Shape;367;p44"/>
          <p:cNvSpPr txBox="1"/>
          <p:nvPr/>
        </p:nvSpPr>
        <p:spPr>
          <a:xfrm>
            <a:off x="517250" y="526725"/>
            <a:ext cx="8258100" cy="1509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 sz="1900" b="0" i="0" u="none" strike="noStrike" cap="none">
                <a:solidFill>
                  <a:srgbClr val="000000"/>
                </a:solidFill>
                <a:latin typeface="Arial"/>
                <a:ea typeface="Arial"/>
                <a:cs typeface="Arial"/>
                <a:sym typeface="Arial"/>
              </a:rPr>
              <a:t>Барлық спирттер сұйық, эфирлер негізінен газдар, үлкен эфирлерден басқасы.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ru" sz="1900" b="0" i="0" u="none" strike="noStrike" cap="none">
                <a:solidFill>
                  <a:srgbClr val="000000"/>
                </a:solidFill>
                <a:latin typeface="Arial"/>
                <a:ea typeface="Arial"/>
                <a:cs typeface="Arial"/>
                <a:sym typeface="Arial"/>
              </a:rPr>
              <a:t>Спирттердегі -ОН әлсіз қышқылды, ол қасиет эфирлерде жоқ.</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ru" sz="1900" b="0" i="0" u="none" strike="noStrike" cap="none">
                <a:solidFill>
                  <a:srgbClr val="000000"/>
                </a:solidFill>
                <a:latin typeface="Arial"/>
                <a:ea typeface="Arial"/>
                <a:cs typeface="Arial"/>
                <a:sym typeface="Arial"/>
              </a:rPr>
              <a:t>Спирттер суда жақсы ериді. Эфирлер - еріткіштер болып келеді. Қайнау және балқу температуралары әртүрлі, спирттердің мәндері жоғары.</a:t>
            </a:r>
            <a:endParaRPr sz="1900" b="0" i="0" u="none" strike="noStrike" cap="none">
              <a:solidFill>
                <a:srgbClr val="000000"/>
              </a:solidFill>
              <a:latin typeface="Arial"/>
              <a:ea typeface="Arial"/>
              <a:cs typeface="Arial"/>
              <a:sym typeface="Arial"/>
            </a:endParaRPr>
          </a:p>
        </p:txBody>
      </p:sp>
      <p:sp>
        <p:nvSpPr>
          <p:cNvPr id="368" name="Google Shape;368;p44"/>
          <p:cNvSpPr txBox="1"/>
          <p:nvPr/>
        </p:nvSpPr>
        <p:spPr>
          <a:xfrm>
            <a:off x="666025" y="3544650"/>
            <a:ext cx="7390200" cy="10608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00000"/>
              </a:buClr>
              <a:buSzPts val="1400"/>
              <a:buFont typeface="Arial"/>
              <a:buChar char="●"/>
            </a:pPr>
            <a:r>
              <a:rPr lang="ru" sz="1900" b="0" i="0" u="none" strike="noStrike" cap="none">
                <a:solidFill>
                  <a:srgbClr val="000000"/>
                </a:solidFill>
                <a:latin typeface="Arial"/>
                <a:ea typeface="Arial"/>
                <a:cs typeface="Arial"/>
                <a:sym typeface="Arial"/>
              </a:rPr>
              <a:t>Эфирлер құрамындағы оттегі атомы sp3 гибридтелген</a:t>
            </a:r>
            <a:endParaRPr sz="19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rgbClr val="000000"/>
              </a:buClr>
              <a:buSzPts val="1400"/>
              <a:buFont typeface="Arial"/>
              <a:buChar char="●"/>
            </a:pPr>
            <a:r>
              <a:rPr lang="ru" sz="1900" b="0" i="0" u="none" strike="noStrike" cap="none">
                <a:solidFill>
                  <a:srgbClr val="000000"/>
                </a:solidFill>
                <a:latin typeface="Arial"/>
                <a:ea typeface="Arial"/>
                <a:cs typeface="Arial"/>
                <a:sym typeface="Arial"/>
              </a:rPr>
              <a:t>Су мен спирттерге қарағанда, эфирлер өзара сутектік байланыс түзбейді</a:t>
            </a:r>
            <a:endParaRPr sz="19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ru" sz="1900" b="0" i="0" u="none" strike="noStrike" cap="none">
                <a:solidFill>
                  <a:srgbClr val="000000"/>
                </a:solidFill>
                <a:latin typeface="Arial"/>
                <a:ea typeface="Arial"/>
                <a:cs typeface="Arial"/>
                <a:sym typeface="Arial"/>
              </a:rPr>
              <a:t>Эфирлер полярлы, яғни суда ериді</a:t>
            </a:r>
            <a:endParaRPr sz="1900" b="0" i="0" u="none" strike="noStrike" cap="none">
              <a:solidFill>
                <a:srgbClr val="000000"/>
              </a:solidFill>
              <a:latin typeface="Arial"/>
              <a:ea typeface="Arial"/>
              <a:cs typeface="Arial"/>
              <a:sym typeface="Arial"/>
            </a:endParaRPr>
          </a:p>
        </p:txBody>
      </p:sp>
      <p:sp>
        <p:nvSpPr>
          <p:cNvPr id="369" name="Google Shape;369;p44"/>
          <p:cNvSpPr txBox="1"/>
          <p:nvPr/>
        </p:nvSpPr>
        <p:spPr>
          <a:xfrm>
            <a:off x="2193725" y="2981725"/>
            <a:ext cx="5394300" cy="29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1" i="0" u="none" strike="noStrike" cap="none">
                <a:solidFill>
                  <a:srgbClr val="000000"/>
                </a:solidFill>
                <a:latin typeface="Arial"/>
                <a:ea typeface="Arial"/>
                <a:cs typeface="Arial"/>
                <a:sym typeface="Arial"/>
              </a:rPr>
              <a:t>Су			            спирт				эфир</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5"/>
          <p:cNvSpPr txBox="1">
            <a:spLocks noGrp="1"/>
          </p:cNvSpPr>
          <p:nvPr>
            <p:ph type="ctrTitle"/>
          </p:nvPr>
        </p:nvSpPr>
        <p:spPr>
          <a:xfrm>
            <a:off x="83400" y="0"/>
            <a:ext cx="9060600" cy="530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400">
                <a:highlight>
                  <a:srgbClr val="FFFFFF"/>
                </a:highlight>
              </a:rPr>
              <a:t> Спирттер мен фенолдардың кеңінен таралған реакциялары</a:t>
            </a:r>
            <a:endParaRPr sz="2400"/>
          </a:p>
        </p:txBody>
      </p:sp>
      <p:pic>
        <p:nvPicPr>
          <p:cNvPr id="375" name="Google Shape;375;p45" descr="Картинки по запросу alcohols,  ethers"/>
          <p:cNvPicPr preferRelativeResize="0"/>
          <p:nvPr/>
        </p:nvPicPr>
        <p:blipFill rotWithShape="1">
          <a:blip r:embed="rId3">
            <a:alphaModFix/>
          </a:blip>
          <a:srcRect t="44685" r="54938" b="11916"/>
          <a:stretch/>
        </p:blipFill>
        <p:spPr>
          <a:xfrm>
            <a:off x="83400" y="644625"/>
            <a:ext cx="4659498" cy="3652825"/>
          </a:xfrm>
          <a:prstGeom prst="rect">
            <a:avLst/>
          </a:prstGeom>
          <a:noFill/>
          <a:ln>
            <a:noFill/>
          </a:ln>
        </p:spPr>
      </p:pic>
      <p:pic>
        <p:nvPicPr>
          <p:cNvPr id="376" name="Google Shape;376;p45" descr="Картинки по запросу phenols common reactions"/>
          <p:cNvPicPr preferRelativeResize="0"/>
          <p:nvPr/>
        </p:nvPicPr>
        <p:blipFill rotWithShape="1">
          <a:blip r:embed="rId4">
            <a:alphaModFix/>
          </a:blip>
          <a:srcRect/>
          <a:stretch/>
        </p:blipFill>
        <p:spPr>
          <a:xfrm>
            <a:off x="5367150" y="496600"/>
            <a:ext cx="3362325" cy="1362075"/>
          </a:xfrm>
          <a:prstGeom prst="rect">
            <a:avLst/>
          </a:prstGeom>
          <a:noFill/>
          <a:ln>
            <a:noFill/>
          </a:ln>
        </p:spPr>
      </p:pic>
      <p:pic>
        <p:nvPicPr>
          <p:cNvPr id="377" name="Google Shape;377;p45" descr="Картинки по запросу phenols common reactions"/>
          <p:cNvPicPr preferRelativeResize="0"/>
          <p:nvPr/>
        </p:nvPicPr>
        <p:blipFill rotWithShape="1">
          <a:blip r:embed="rId5">
            <a:alphaModFix/>
          </a:blip>
          <a:srcRect/>
          <a:stretch/>
        </p:blipFill>
        <p:spPr>
          <a:xfrm>
            <a:off x="5595750" y="1906400"/>
            <a:ext cx="3236850" cy="1606782"/>
          </a:xfrm>
          <a:prstGeom prst="rect">
            <a:avLst/>
          </a:prstGeom>
          <a:noFill/>
          <a:ln>
            <a:noFill/>
          </a:ln>
        </p:spPr>
      </p:pic>
      <p:pic>
        <p:nvPicPr>
          <p:cNvPr id="378" name="Google Shape;378;p45" descr="Картинки по запросу phenols common reactions"/>
          <p:cNvPicPr preferRelativeResize="0"/>
          <p:nvPr/>
        </p:nvPicPr>
        <p:blipFill rotWithShape="1">
          <a:blip r:embed="rId6">
            <a:alphaModFix/>
          </a:blip>
          <a:srcRect/>
          <a:stretch/>
        </p:blipFill>
        <p:spPr>
          <a:xfrm>
            <a:off x="5443350" y="3540750"/>
            <a:ext cx="3543300" cy="1247775"/>
          </a:xfrm>
          <a:prstGeom prst="rect">
            <a:avLst/>
          </a:prstGeom>
          <a:noFill/>
          <a:ln>
            <a:noFill/>
          </a:ln>
        </p:spPr>
      </p:pic>
      <p:sp>
        <p:nvSpPr>
          <p:cNvPr id="379" name="Google Shape;379;p45"/>
          <p:cNvSpPr txBox="1"/>
          <p:nvPr/>
        </p:nvSpPr>
        <p:spPr>
          <a:xfrm>
            <a:off x="1280250" y="731250"/>
            <a:ext cx="14091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дегидратация</a:t>
            </a:r>
            <a:endParaRPr sz="1400" b="1" i="0" u="none" strike="noStrike" cap="none">
              <a:solidFill>
                <a:srgbClr val="000000"/>
              </a:solidFill>
              <a:latin typeface="Arial"/>
              <a:ea typeface="Arial"/>
              <a:cs typeface="Arial"/>
              <a:sym typeface="Arial"/>
            </a:endParaRPr>
          </a:p>
        </p:txBody>
      </p:sp>
      <p:sp>
        <p:nvSpPr>
          <p:cNvPr id="380" name="Google Shape;380;p45"/>
          <p:cNvSpPr txBox="1"/>
          <p:nvPr/>
        </p:nvSpPr>
        <p:spPr>
          <a:xfrm>
            <a:off x="1358275" y="1534675"/>
            <a:ext cx="12321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тотығу</a:t>
            </a:r>
            <a:endParaRPr sz="1400" b="1" i="0" u="none" strike="noStrike" cap="none">
              <a:solidFill>
                <a:srgbClr val="000000"/>
              </a:solidFill>
              <a:latin typeface="Arial"/>
              <a:ea typeface="Arial"/>
              <a:cs typeface="Arial"/>
              <a:sym typeface="Arial"/>
            </a:endParaRPr>
          </a:p>
        </p:txBody>
      </p:sp>
      <p:sp>
        <p:nvSpPr>
          <p:cNvPr id="381" name="Google Shape;381;p45"/>
          <p:cNvSpPr txBox="1"/>
          <p:nvPr/>
        </p:nvSpPr>
        <p:spPr>
          <a:xfrm>
            <a:off x="1356450" y="2447850"/>
            <a:ext cx="14091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орынбасу</a:t>
            </a:r>
            <a:endParaRPr sz="1400" b="1" i="0" u="none" strike="noStrike" cap="none">
              <a:solidFill>
                <a:srgbClr val="000000"/>
              </a:solidFill>
              <a:latin typeface="Arial"/>
              <a:ea typeface="Arial"/>
              <a:cs typeface="Arial"/>
              <a:sym typeface="Arial"/>
            </a:endParaRPr>
          </a:p>
        </p:txBody>
      </p:sp>
      <p:sp>
        <p:nvSpPr>
          <p:cNvPr id="382" name="Google Shape;382;p45"/>
          <p:cNvSpPr txBox="1"/>
          <p:nvPr/>
        </p:nvSpPr>
        <p:spPr>
          <a:xfrm>
            <a:off x="1202225" y="3455450"/>
            <a:ext cx="16482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тотықсыздану</a:t>
            </a:r>
            <a:endParaRPr sz="1400" b="1" i="0" u="none" strike="noStrike" cap="none">
              <a:solidFill>
                <a:srgbClr val="000000"/>
              </a:solidFill>
              <a:latin typeface="Arial"/>
              <a:ea typeface="Arial"/>
              <a:cs typeface="Arial"/>
              <a:sym typeface="Arial"/>
            </a:endParaRPr>
          </a:p>
        </p:txBody>
      </p:sp>
      <p:sp>
        <p:nvSpPr>
          <p:cNvPr id="383" name="Google Shape;383;p45"/>
          <p:cNvSpPr txBox="1"/>
          <p:nvPr/>
        </p:nvSpPr>
        <p:spPr>
          <a:xfrm>
            <a:off x="5173825" y="1582388"/>
            <a:ext cx="14091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қосылу</a:t>
            </a:r>
            <a:endParaRPr sz="1200" b="1" i="0" u="none" strike="noStrike" cap="none">
              <a:solidFill>
                <a:srgbClr val="000000"/>
              </a:solidFill>
              <a:latin typeface="Arial"/>
              <a:ea typeface="Arial"/>
              <a:cs typeface="Arial"/>
              <a:sym typeface="Arial"/>
            </a:endParaRPr>
          </a:p>
        </p:txBody>
      </p:sp>
      <p:sp>
        <p:nvSpPr>
          <p:cNvPr id="384" name="Google Shape;384;p45"/>
          <p:cNvSpPr txBox="1"/>
          <p:nvPr/>
        </p:nvSpPr>
        <p:spPr>
          <a:xfrm>
            <a:off x="5218350" y="3292950"/>
            <a:ext cx="1648200" cy="247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тізбектің өсуі</a:t>
            </a:r>
            <a:endParaRPr sz="1200" b="1" i="0" u="none" strike="noStrike" cap="none">
              <a:solidFill>
                <a:srgbClr val="000000"/>
              </a:solidFill>
              <a:latin typeface="Arial"/>
              <a:ea typeface="Arial"/>
              <a:cs typeface="Arial"/>
              <a:sym typeface="Arial"/>
            </a:endParaRPr>
          </a:p>
        </p:txBody>
      </p:sp>
      <p:sp>
        <p:nvSpPr>
          <p:cNvPr id="385" name="Google Shape;385;p45"/>
          <p:cNvSpPr txBox="1"/>
          <p:nvPr/>
        </p:nvSpPr>
        <p:spPr>
          <a:xfrm>
            <a:off x="7399200" y="1658600"/>
            <a:ext cx="1648200" cy="2478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 sz="1200" b="1" i="0" u="none" strike="noStrike" cap="none">
                <a:solidFill>
                  <a:srgbClr val="38761D"/>
                </a:solidFill>
                <a:latin typeface="Arial"/>
                <a:ea typeface="Arial"/>
                <a:cs typeface="Arial"/>
                <a:sym typeface="Arial"/>
              </a:rPr>
              <a:t>натрий фенолят</a:t>
            </a:r>
            <a:endParaRPr sz="1200" b="1" i="0" u="none" strike="noStrike" cap="none">
              <a:solidFill>
                <a:srgbClr val="38761D"/>
              </a:solidFill>
              <a:latin typeface="Arial"/>
              <a:ea typeface="Arial"/>
              <a:cs typeface="Arial"/>
              <a:sym typeface="Arial"/>
            </a:endParaRPr>
          </a:p>
        </p:txBody>
      </p:sp>
      <p:sp>
        <p:nvSpPr>
          <p:cNvPr id="386" name="Google Shape;386;p45"/>
          <p:cNvSpPr txBox="1"/>
          <p:nvPr/>
        </p:nvSpPr>
        <p:spPr>
          <a:xfrm>
            <a:off x="6940625" y="3292950"/>
            <a:ext cx="1815900" cy="2478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ru" sz="1200" b="1" i="0" u="none" strike="noStrike" cap="none">
                <a:solidFill>
                  <a:srgbClr val="38761D"/>
                </a:solidFill>
                <a:latin typeface="Arial"/>
                <a:ea typeface="Arial"/>
                <a:cs typeface="Arial"/>
                <a:sym typeface="Arial"/>
              </a:rPr>
              <a:t>  2,4,6 трибромфенол</a:t>
            </a:r>
            <a:endParaRPr sz="1200" b="1" i="0" u="none" strike="noStrike" cap="none">
              <a:solidFill>
                <a:srgbClr val="38761D"/>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6"/>
          <p:cNvSpPr txBox="1">
            <a:spLocks noGrp="1"/>
          </p:cNvSpPr>
          <p:nvPr>
            <p:ph type="ctrTitle"/>
          </p:nvPr>
        </p:nvSpPr>
        <p:spPr>
          <a:xfrm>
            <a:off x="83400" y="0"/>
            <a:ext cx="8520600" cy="5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ru" sz="2700">
                <a:highlight>
                  <a:srgbClr val="FFFFFF"/>
                </a:highlight>
              </a:rPr>
              <a:t>- Эфирлерді дайындау реакциялары</a:t>
            </a:r>
            <a:endParaRPr/>
          </a:p>
        </p:txBody>
      </p:sp>
      <p:pic>
        <p:nvPicPr>
          <p:cNvPr id="392" name="Google Shape;392;p46" descr="Картинки по запросу alcohols,  ethers"/>
          <p:cNvPicPr preferRelativeResize="0"/>
          <p:nvPr/>
        </p:nvPicPr>
        <p:blipFill rotWithShape="1">
          <a:blip r:embed="rId3">
            <a:alphaModFix/>
          </a:blip>
          <a:srcRect t="13352" b="38437"/>
          <a:stretch/>
        </p:blipFill>
        <p:spPr>
          <a:xfrm>
            <a:off x="614013" y="1003675"/>
            <a:ext cx="7915975" cy="1987575"/>
          </a:xfrm>
          <a:prstGeom prst="rect">
            <a:avLst/>
          </a:prstGeom>
          <a:noFill/>
          <a:ln>
            <a:noFill/>
          </a:ln>
        </p:spPr>
      </p:pic>
      <p:sp>
        <p:nvSpPr>
          <p:cNvPr id="393" name="Google Shape;393;p46"/>
          <p:cNvSpPr txBox="1"/>
          <p:nvPr/>
        </p:nvSpPr>
        <p:spPr>
          <a:xfrm>
            <a:off x="5449225" y="2940025"/>
            <a:ext cx="3375300" cy="106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Тек </a:t>
            </a:r>
            <a:r>
              <a:rPr lang="ru" sz="2000" b="0" i="0" u="none" strike="noStrike" cap="none">
                <a:solidFill>
                  <a:srgbClr val="FF0000"/>
                </a:solidFill>
                <a:latin typeface="Arial"/>
                <a:ea typeface="Arial"/>
                <a:cs typeface="Arial"/>
                <a:sym typeface="Arial"/>
              </a:rPr>
              <a:t>симметриялы </a:t>
            </a:r>
            <a:r>
              <a:rPr lang="ru" sz="2000" b="0" i="0" u="none" strike="noStrike" cap="none">
                <a:solidFill>
                  <a:srgbClr val="000000"/>
                </a:solidFill>
                <a:latin typeface="Arial"/>
                <a:ea typeface="Arial"/>
                <a:cs typeface="Arial"/>
                <a:sym typeface="Arial"/>
              </a:rPr>
              <a:t>эфирлер дайындау үшін</a:t>
            </a:r>
            <a:endParaRPr sz="2000" b="0" i="0" u="none" strike="noStrike" cap="none">
              <a:solidFill>
                <a:srgbClr val="000000"/>
              </a:solidFill>
              <a:latin typeface="Arial"/>
              <a:ea typeface="Arial"/>
              <a:cs typeface="Arial"/>
              <a:sym typeface="Arial"/>
            </a:endParaRPr>
          </a:p>
        </p:txBody>
      </p:sp>
      <p:sp>
        <p:nvSpPr>
          <p:cNvPr id="394" name="Google Shape;394;p46"/>
          <p:cNvSpPr txBox="1"/>
          <p:nvPr/>
        </p:nvSpPr>
        <p:spPr>
          <a:xfrm>
            <a:off x="614025" y="2131750"/>
            <a:ext cx="2082300" cy="440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(2 эквиваленті)</a:t>
            </a:r>
            <a:endParaRPr sz="2000" b="0" i="0" u="none" strike="noStrike" cap="none">
              <a:solidFill>
                <a:srgbClr val="000000"/>
              </a:solidFill>
              <a:latin typeface="Arial"/>
              <a:ea typeface="Arial"/>
              <a:cs typeface="Arial"/>
              <a:sym typeface="Arial"/>
            </a:endParaRPr>
          </a:p>
        </p:txBody>
      </p:sp>
      <p:sp>
        <p:nvSpPr>
          <p:cNvPr id="395" name="Google Shape;395;p46"/>
          <p:cNvSpPr txBox="1"/>
          <p:nvPr/>
        </p:nvSpPr>
        <p:spPr>
          <a:xfrm>
            <a:off x="3110900" y="1945850"/>
            <a:ext cx="1524300" cy="530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 sz="2000" b="1" i="0" u="none" strike="noStrike" cap="none">
                <a:solidFill>
                  <a:srgbClr val="000000"/>
                </a:solidFill>
                <a:latin typeface="Arial"/>
                <a:ea typeface="Arial"/>
                <a:cs typeface="Arial"/>
                <a:sym typeface="Arial"/>
              </a:rPr>
              <a:t>Н</a:t>
            </a:r>
            <a:r>
              <a:rPr lang="ru" sz="2000" b="1" i="0" u="none" strike="noStrike" cap="none" baseline="-25000">
                <a:solidFill>
                  <a:srgbClr val="000000"/>
                </a:solidFill>
                <a:latin typeface="Arial"/>
                <a:ea typeface="Arial"/>
                <a:cs typeface="Arial"/>
                <a:sym typeface="Arial"/>
              </a:rPr>
              <a:t>2</a:t>
            </a:r>
            <a:r>
              <a:rPr lang="ru" sz="2000" b="1" i="0" u="none" strike="noStrike" cap="none">
                <a:solidFill>
                  <a:srgbClr val="000000"/>
                </a:solidFill>
                <a:latin typeface="Arial"/>
                <a:ea typeface="Arial"/>
                <a:cs typeface="Arial"/>
                <a:sym typeface="Arial"/>
              </a:rPr>
              <a:t>SO</a:t>
            </a:r>
            <a:r>
              <a:rPr lang="ru" sz="2000" b="1" i="0" u="none" strike="noStrike" cap="none" baseline="-25000">
                <a:solidFill>
                  <a:srgbClr val="000000"/>
                </a:solidFill>
                <a:latin typeface="Arial"/>
                <a:ea typeface="Arial"/>
                <a:cs typeface="Arial"/>
                <a:sym typeface="Arial"/>
              </a:rPr>
              <a:t>4</a:t>
            </a:r>
            <a:endParaRPr sz="2000" b="1" i="0" u="none" strike="noStrike" cap="none" baseline="-250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47"/>
          <p:cNvPicPr preferRelativeResize="0"/>
          <p:nvPr/>
        </p:nvPicPr>
        <p:blipFill rotWithShape="1">
          <a:blip r:embed="rId3">
            <a:alphaModFix/>
          </a:blip>
          <a:srcRect/>
          <a:stretch/>
        </p:blipFill>
        <p:spPr>
          <a:xfrm>
            <a:off x="152400" y="682500"/>
            <a:ext cx="8839201" cy="3633793"/>
          </a:xfrm>
          <a:prstGeom prst="rect">
            <a:avLst/>
          </a:prstGeom>
          <a:noFill/>
          <a:ln>
            <a:noFill/>
          </a:ln>
        </p:spPr>
      </p:pic>
      <p:sp>
        <p:nvSpPr>
          <p:cNvPr id="401" name="Google Shape;401;p47"/>
          <p:cNvSpPr txBox="1"/>
          <p:nvPr/>
        </p:nvSpPr>
        <p:spPr>
          <a:xfrm>
            <a:off x="1775500" y="639250"/>
            <a:ext cx="5921100" cy="433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ru" sz="2100" b="1" i="0" u="none" strike="noStrike" cap="none">
                <a:solidFill>
                  <a:srgbClr val="000000"/>
                </a:solidFill>
                <a:latin typeface="Arial"/>
                <a:ea typeface="Arial"/>
                <a:cs typeface="Arial"/>
                <a:sym typeface="Arial"/>
              </a:rPr>
              <a:t>Вильямсон бойынша эфирлердің синтезі</a:t>
            </a:r>
            <a:endParaRPr sz="2100" b="1" i="0" u="none" strike="noStrike" cap="none">
              <a:solidFill>
                <a:srgbClr val="000000"/>
              </a:solidFill>
              <a:latin typeface="Arial"/>
              <a:ea typeface="Arial"/>
              <a:cs typeface="Arial"/>
              <a:sym typeface="Arial"/>
            </a:endParaRPr>
          </a:p>
        </p:txBody>
      </p:sp>
      <p:sp>
        <p:nvSpPr>
          <p:cNvPr id="402" name="Google Shape;402;p47"/>
          <p:cNvSpPr txBox="1"/>
          <p:nvPr/>
        </p:nvSpPr>
        <p:spPr>
          <a:xfrm>
            <a:off x="3050000" y="1829075"/>
            <a:ext cx="5921100" cy="408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a:t>
            </a:r>
            <a:r>
              <a:rPr lang="ru" sz="1400" b="1" i="0" u="none" strike="noStrike" cap="none">
                <a:solidFill>
                  <a:srgbClr val="FF0000"/>
                </a:solidFill>
                <a:latin typeface="Arial"/>
                <a:ea typeface="Arial"/>
                <a:cs typeface="Arial"/>
                <a:sym typeface="Arial"/>
              </a:rPr>
              <a:t>симметриялы</a:t>
            </a:r>
            <a:r>
              <a:rPr lang="ru" sz="1400" b="1" i="0" u="none" strike="noStrike" cap="none">
                <a:solidFill>
                  <a:srgbClr val="000000"/>
                </a:solidFill>
                <a:latin typeface="Arial"/>
                <a:ea typeface="Arial"/>
                <a:cs typeface="Arial"/>
                <a:sym typeface="Arial"/>
              </a:rPr>
              <a:t> және </a:t>
            </a:r>
            <a:r>
              <a:rPr lang="ru" sz="1400" b="1" i="0" u="none" strike="noStrike" cap="none">
                <a:solidFill>
                  <a:srgbClr val="FF0000"/>
                </a:solidFill>
                <a:latin typeface="Arial"/>
                <a:ea typeface="Arial"/>
                <a:cs typeface="Arial"/>
                <a:sym typeface="Arial"/>
              </a:rPr>
              <a:t>асимметриялы/симметриясыз</a:t>
            </a:r>
            <a:r>
              <a:rPr lang="ru" sz="1400" b="1" i="0" u="none" strike="noStrike" cap="none">
                <a:solidFill>
                  <a:srgbClr val="000000"/>
                </a:solidFill>
                <a:latin typeface="Arial"/>
                <a:ea typeface="Arial"/>
                <a:cs typeface="Arial"/>
                <a:sym typeface="Arial"/>
              </a:rPr>
              <a:t> эфирлер)</a:t>
            </a:r>
            <a:endParaRPr sz="1400" b="1" i="0" u="none" strike="noStrike" cap="none">
              <a:solidFill>
                <a:srgbClr val="000000"/>
              </a:solidFill>
              <a:latin typeface="Arial"/>
              <a:ea typeface="Arial"/>
              <a:cs typeface="Arial"/>
              <a:sym typeface="Arial"/>
            </a:endParaRPr>
          </a:p>
        </p:txBody>
      </p:sp>
      <p:sp>
        <p:nvSpPr>
          <p:cNvPr id="403" name="Google Shape;403;p47"/>
          <p:cNvSpPr txBox="1"/>
          <p:nvPr/>
        </p:nvSpPr>
        <p:spPr>
          <a:xfrm>
            <a:off x="4833650" y="3923650"/>
            <a:ext cx="2862900" cy="530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(біріншілік галогенидтермен реакция өте жақсы жүреді)</a:t>
            </a:r>
            <a:endParaRPr sz="1400" b="1" i="0" u="none" strike="noStrike" cap="none">
              <a:solidFill>
                <a:srgbClr val="000000"/>
              </a:solidFill>
              <a:latin typeface="Arial"/>
              <a:ea typeface="Arial"/>
              <a:cs typeface="Arial"/>
              <a:sym typeface="Arial"/>
            </a:endParaRPr>
          </a:p>
        </p:txBody>
      </p:sp>
      <p:sp>
        <p:nvSpPr>
          <p:cNvPr id="404" name="Google Shape;404;p47"/>
          <p:cNvSpPr txBox="1">
            <a:spLocks noGrp="1"/>
          </p:cNvSpPr>
          <p:nvPr>
            <p:ph type="ctrTitle"/>
          </p:nvPr>
        </p:nvSpPr>
        <p:spPr>
          <a:xfrm>
            <a:off x="83400" y="0"/>
            <a:ext cx="8520600" cy="5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ru" sz="2700">
                <a:highlight>
                  <a:srgbClr val="FFFFFF"/>
                </a:highlight>
              </a:rPr>
              <a:t>- Эфирлерді дайындау реакциялары</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8"/>
          <p:cNvSpPr txBox="1"/>
          <p:nvPr/>
        </p:nvSpPr>
        <p:spPr>
          <a:xfrm>
            <a:off x="0" y="0"/>
            <a:ext cx="9038100" cy="57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ru" sz="2800" b="0" i="0" u="none" strike="noStrike" cap="none">
                <a:solidFill>
                  <a:schemeClr val="dk1"/>
                </a:solidFill>
                <a:highlight>
                  <a:schemeClr val="lt1"/>
                </a:highlight>
                <a:latin typeface="Arial"/>
                <a:ea typeface="Arial"/>
                <a:cs typeface="Arial"/>
                <a:sym typeface="Arial"/>
              </a:rPr>
              <a:t>Эфирлердің кеңінен таралған реакциялары</a:t>
            </a:r>
            <a:endParaRPr sz="2800" b="0" i="0" u="none" strike="noStrike" cap="none">
              <a:solidFill>
                <a:schemeClr val="dk1"/>
              </a:solidFill>
              <a:latin typeface="Arial"/>
              <a:ea typeface="Arial"/>
              <a:cs typeface="Arial"/>
              <a:sym typeface="Arial"/>
            </a:endParaRPr>
          </a:p>
        </p:txBody>
      </p:sp>
      <p:pic>
        <p:nvPicPr>
          <p:cNvPr id="410" name="Google Shape;410;p48" descr="Картинки по запросу ether common reactions"/>
          <p:cNvPicPr preferRelativeResize="0"/>
          <p:nvPr/>
        </p:nvPicPr>
        <p:blipFill rotWithShape="1">
          <a:blip r:embed="rId3">
            <a:alphaModFix/>
          </a:blip>
          <a:srcRect/>
          <a:stretch/>
        </p:blipFill>
        <p:spPr>
          <a:xfrm>
            <a:off x="967862" y="706050"/>
            <a:ext cx="7102375" cy="3430225"/>
          </a:xfrm>
          <a:prstGeom prst="rect">
            <a:avLst/>
          </a:prstGeom>
          <a:noFill/>
          <a:ln>
            <a:noFill/>
          </a:ln>
        </p:spPr>
      </p:pic>
      <p:cxnSp>
        <p:nvCxnSpPr>
          <p:cNvPr id="411" name="Google Shape;411;p48"/>
          <p:cNvCxnSpPr/>
          <p:nvPr/>
        </p:nvCxnSpPr>
        <p:spPr>
          <a:xfrm rot="10800000" flipH="1">
            <a:off x="2605325" y="2941125"/>
            <a:ext cx="53700" cy="1302600"/>
          </a:xfrm>
          <a:prstGeom prst="straightConnector1">
            <a:avLst/>
          </a:prstGeom>
          <a:noFill/>
          <a:ln w="19050" cap="flat" cmpd="sng">
            <a:solidFill>
              <a:srgbClr val="FF0000"/>
            </a:solidFill>
            <a:prstDash val="solid"/>
            <a:round/>
            <a:headEnd type="none" w="sm" len="sm"/>
            <a:tailEnd type="triangle" w="med" len="med"/>
          </a:ln>
        </p:spPr>
      </p:cxnSp>
      <p:sp>
        <p:nvSpPr>
          <p:cNvPr id="412" name="Google Shape;412;p48"/>
          <p:cNvSpPr txBox="1"/>
          <p:nvPr/>
        </p:nvSpPr>
        <p:spPr>
          <a:xfrm>
            <a:off x="967850" y="4445175"/>
            <a:ext cx="3754500" cy="44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Себебі бұл байланыс өте берік</a:t>
            </a:r>
            <a:endParaRPr sz="1900" b="0" i="0" u="none" strike="noStrike" cap="none">
              <a:solidFill>
                <a:srgbClr val="000000"/>
              </a:solidFill>
              <a:latin typeface="Arial"/>
              <a:ea typeface="Arial"/>
              <a:cs typeface="Arial"/>
              <a:sym typeface="Arial"/>
            </a:endParaRPr>
          </a:p>
        </p:txBody>
      </p:sp>
      <p:sp>
        <p:nvSpPr>
          <p:cNvPr id="413" name="Google Shape;413;p48"/>
          <p:cNvSpPr txBox="1"/>
          <p:nvPr/>
        </p:nvSpPr>
        <p:spPr>
          <a:xfrm>
            <a:off x="570050" y="644475"/>
            <a:ext cx="4767300" cy="421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1" i="0" u="none" strike="noStrike" cap="none">
                <a:solidFill>
                  <a:srgbClr val="000000"/>
                </a:solidFill>
                <a:latin typeface="Arial"/>
                <a:ea typeface="Arial"/>
                <a:cs typeface="Arial"/>
                <a:sym typeface="Arial"/>
              </a:rPr>
              <a:t>Нуклеофил бұл жерде шабуыл жасамайды</a:t>
            </a:r>
            <a:endParaRPr sz="1600" b="1" i="0" u="none" strike="noStrike" cap="none">
              <a:solidFill>
                <a:srgbClr val="000000"/>
              </a:solidFill>
              <a:latin typeface="Arial"/>
              <a:ea typeface="Arial"/>
              <a:cs typeface="Arial"/>
              <a:sym typeface="Arial"/>
            </a:endParaRPr>
          </a:p>
        </p:txBody>
      </p:sp>
      <p:sp>
        <p:nvSpPr>
          <p:cNvPr id="414" name="Google Shape;414;p48"/>
          <p:cNvSpPr txBox="1"/>
          <p:nvPr/>
        </p:nvSpPr>
        <p:spPr>
          <a:xfrm>
            <a:off x="3928900" y="3767775"/>
            <a:ext cx="5109300" cy="443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Arial"/>
                <a:ea typeface="Arial"/>
                <a:cs typeface="Arial"/>
                <a:sym typeface="Arial"/>
              </a:rPr>
              <a:t>нуклеофил осы жерге шабуыл жасайды</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49" descr="Картинки по запросу ether common reactions"/>
          <p:cNvPicPr preferRelativeResize="0"/>
          <p:nvPr/>
        </p:nvPicPr>
        <p:blipFill rotWithShape="1">
          <a:blip r:embed="rId3">
            <a:alphaModFix/>
          </a:blip>
          <a:srcRect/>
          <a:stretch/>
        </p:blipFill>
        <p:spPr>
          <a:xfrm>
            <a:off x="517599" y="573200"/>
            <a:ext cx="7916125" cy="4193125"/>
          </a:xfrm>
          <a:prstGeom prst="rect">
            <a:avLst/>
          </a:prstGeom>
          <a:noFill/>
          <a:ln>
            <a:noFill/>
          </a:ln>
        </p:spPr>
      </p:pic>
      <p:sp>
        <p:nvSpPr>
          <p:cNvPr id="420" name="Google Shape;420;p49"/>
          <p:cNvSpPr txBox="1"/>
          <p:nvPr/>
        </p:nvSpPr>
        <p:spPr>
          <a:xfrm>
            <a:off x="495750" y="552500"/>
            <a:ext cx="8105700" cy="433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ru" sz="2100" b="1" i="0" u="none" strike="noStrike" cap="none">
                <a:solidFill>
                  <a:srgbClr val="000000"/>
                </a:solidFill>
                <a:latin typeface="Arial"/>
                <a:ea typeface="Arial"/>
                <a:cs typeface="Arial"/>
                <a:sym typeface="Arial"/>
              </a:rPr>
              <a:t>Күшті қышқылдардың әсерінен эфирлердің ыдырауы </a:t>
            </a:r>
            <a:endParaRPr sz="2100" b="1" i="0" u="none" strike="noStrike" cap="none">
              <a:solidFill>
                <a:srgbClr val="000000"/>
              </a:solidFill>
              <a:latin typeface="Arial"/>
              <a:ea typeface="Arial"/>
              <a:cs typeface="Arial"/>
              <a:sym typeface="Arial"/>
            </a:endParaRPr>
          </a:p>
        </p:txBody>
      </p:sp>
      <p:sp>
        <p:nvSpPr>
          <p:cNvPr id="421" name="Google Shape;421;p49"/>
          <p:cNvSpPr txBox="1"/>
          <p:nvPr/>
        </p:nvSpPr>
        <p:spPr>
          <a:xfrm>
            <a:off x="285075" y="3185250"/>
            <a:ext cx="8105700" cy="1774200"/>
          </a:xfrm>
          <a:prstGeom prst="rect">
            <a:avLst/>
          </a:prstGeom>
          <a:solidFill>
            <a:schemeClr val="lt1"/>
          </a:solidFill>
          <a:ln>
            <a:noFill/>
          </a:ln>
        </p:spPr>
        <p:txBody>
          <a:bodyPr spcFirstLastPara="1" wrap="square" lIns="91425" tIns="91425" rIns="91425" bIns="91425" anchor="t" anchorCtr="0">
            <a:noAutofit/>
          </a:bodyPr>
          <a:lstStyle/>
          <a:p>
            <a:pPr marL="457200" marR="0" lvl="0" indent="-330200" algn="just" rtl="0">
              <a:lnSpc>
                <a:spcPct val="100000"/>
              </a:lnSpc>
              <a:spcBef>
                <a:spcPts val="0"/>
              </a:spcBef>
              <a:spcAft>
                <a:spcPts val="0"/>
              </a:spcAft>
              <a:buClr>
                <a:srgbClr val="000000"/>
              </a:buClr>
              <a:buSzPts val="1600"/>
              <a:buFont typeface="Arial"/>
              <a:buChar char="●"/>
            </a:pPr>
            <a:r>
              <a:rPr lang="ru" sz="1600" b="1" i="0" u="none" strike="noStrike" cap="none">
                <a:solidFill>
                  <a:schemeClr val="dk1"/>
                </a:solidFill>
                <a:latin typeface="Arial"/>
                <a:ea typeface="Arial"/>
                <a:cs typeface="Arial"/>
                <a:sym typeface="Arial"/>
              </a:rPr>
              <a:t>S</a:t>
            </a:r>
            <a:r>
              <a:rPr lang="ru" sz="1600" b="1" i="0" u="none" strike="noStrike" cap="none" baseline="-25000">
                <a:solidFill>
                  <a:schemeClr val="dk1"/>
                </a:solidFill>
                <a:latin typeface="Arial"/>
                <a:ea typeface="Arial"/>
                <a:cs typeface="Arial"/>
                <a:sym typeface="Arial"/>
              </a:rPr>
              <a:t>N</a:t>
            </a:r>
            <a:r>
              <a:rPr lang="ru" sz="1600" b="1" i="0" u="none" strike="noStrike" cap="none">
                <a:solidFill>
                  <a:schemeClr val="dk1"/>
                </a:solidFill>
                <a:latin typeface="Arial"/>
                <a:ea typeface="Arial"/>
                <a:cs typeface="Arial"/>
                <a:sym typeface="Arial"/>
              </a:rPr>
              <a:t>2 механизмі бойынша </a:t>
            </a:r>
            <a:r>
              <a:rPr lang="ru" sz="1600" b="1" i="0" u="none" strike="noStrike" cap="none">
                <a:solidFill>
                  <a:srgbClr val="000000"/>
                </a:solidFill>
                <a:latin typeface="Arial"/>
                <a:ea typeface="Arial"/>
                <a:cs typeface="Arial"/>
                <a:sym typeface="Arial"/>
              </a:rPr>
              <a:t>протондану арқылы жүзеге асырылады</a:t>
            </a:r>
            <a:endParaRPr sz="1600" b="1"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rgbClr val="000000"/>
              </a:buClr>
              <a:buSzPts val="1600"/>
              <a:buFont typeface="Arial"/>
              <a:buChar char="●"/>
            </a:pPr>
            <a:r>
              <a:rPr lang="ru" sz="1600" b="1" i="0" u="none" strike="noStrike" cap="none">
                <a:solidFill>
                  <a:schemeClr val="dk1"/>
                </a:solidFill>
                <a:latin typeface="Arial"/>
                <a:ea typeface="Arial"/>
                <a:cs typeface="Arial"/>
                <a:sym typeface="Arial"/>
              </a:rPr>
              <a:t>HI </a:t>
            </a:r>
            <a:r>
              <a:rPr lang="ru" sz="1600" b="1" i="0" u="none" strike="noStrike" cap="none">
                <a:solidFill>
                  <a:srgbClr val="000000"/>
                </a:solidFill>
                <a:latin typeface="Arial"/>
                <a:ea typeface="Arial"/>
                <a:cs typeface="Arial"/>
                <a:sym typeface="Arial"/>
              </a:rPr>
              <a:t>екінші эквиваленті алынған спиртті алкил галогенидке дейін конверсиялайды</a:t>
            </a:r>
            <a:endParaRPr sz="1600" b="1" i="0" u="none" strike="noStrike" cap="none">
              <a:solidFill>
                <a:srgbClr val="000000"/>
              </a:solidFill>
              <a:latin typeface="Arial"/>
              <a:ea typeface="Arial"/>
              <a:cs typeface="Arial"/>
              <a:sym typeface="Arial"/>
            </a:endParaRPr>
          </a:p>
        </p:txBody>
      </p:sp>
      <p:sp>
        <p:nvSpPr>
          <p:cNvPr id="422" name="Google Shape;422;p49"/>
          <p:cNvSpPr txBox="1"/>
          <p:nvPr/>
        </p:nvSpPr>
        <p:spPr>
          <a:xfrm>
            <a:off x="0" y="0"/>
            <a:ext cx="9038100" cy="57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ru" sz="2800" b="0" i="0" u="none" strike="noStrike" cap="none">
                <a:solidFill>
                  <a:schemeClr val="dk1"/>
                </a:solidFill>
                <a:highlight>
                  <a:schemeClr val="lt1"/>
                </a:highlight>
                <a:latin typeface="Arial"/>
                <a:ea typeface="Arial"/>
                <a:cs typeface="Arial"/>
                <a:sym typeface="Arial"/>
              </a:rPr>
              <a:t>Эфирлердің кеңінен таралған реакциялары</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50" descr="Картинки по запросу ether common reactions"/>
          <p:cNvPicPr preferRelativeResize="0"/>
          <p:nvPr/>
        </p:nvPicPr>
        <p:blipFill rotWithShape="1">
          <a:blip r:embed="rId3">
            <a:alphaModFix/>
          </a:blip>
          <a:srcRect/>
          <a:stretch/>
        </p:blipFill>
        <p:spPr>
          <a:xfrm>
            <a:off x="637125" y="792600"/>
            <a:ext cx="7032617" cy="4015150"/>
          </a:xfrm>
          <a:prstGeom prst="rect">
            <a:avLst/>
          </a:prstGeom>
          <a:noFill/>
          <a:ln>
            <a:noFill/>
          </a:ln>
        </p:spPr>
      </p:pic>
      <p:sp>
        <p:nvSpPr>
          <p:cNvPr id="428" name="Google Shape;428;p50"/>
          <p:cNvSpPr txBox="1"/>
          <p:nvPr/>
        </p:nvSpPr>
        <p:spPr>
          <a:xfrm>
            <a:off x="0" y="0"/>
            <a:ext cx="9038100" cy="57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ru" sz="2800" b="0" i="0" u="none" strike="noStrike" cap="none">
                <a:solidFill>
                  <a:schemeClr val="dk1"/>
                </a:solidFill>
                <a:highlight>
                  <a:schemeClr val="lt1"/>
                </a:highlight>
                <a:latin typeface="Arial"/>
                <a:ea typeface="Arial"/>
                <a:cs typeface="Arial"/>
                <a:sym typeface="Arial"/>
              </a:rPr>
              <a:t>Эфирлердің кеңінен таралған реакциялары</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51" descr="Картинки по запросу dimethyl ether medicine anesthetic"/>
          <p:cNvPicPr preferRelativeResize="0"/>
          <p:nvPr/>
        </p:nvPicPr>
        <p:blipFill rotWithShape="1">
          <a:blip r:embed="rId3">
            <a:alphaModFix/>
          </a:blip>
          <a:srcRect/>
          <a:stretch/>
        </p:blipFill>
        <p:spPr>
          <a:xfrm>
            <a:off x="1372395" y="939600"/>
            <a:ext cx="6468456" cy="4203900"/>
          </a:xfrm>
          <a:prstGeom prst="rect">
            <a:avLst/>
          </a:prstGeom>
          <a:noFill/>
          <a:ln>
            <a:noFill/>
          </a:ln>
        </p:spPr>
      </p:pic>
      <p:sp>
        <p:nvSpPr>
          <p:cNvPr id="434" name="Google Shape;434;p51"/>
          <p:cNvSpPr txBox="1">
            <a:spLocks noGrp="1"/>
          </p:cNvSpPr>
          <p:nvPr>
            <p:ph type="subTitle" idx="1"/>
          </p:nvPr>
        </p:nvSpPr>
        <p:spPr>
          <a:xfrm>
            <a:off x="56525" y="0"/>
            <a:ext cx="8954700" cy="93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solidFill>
                  <a:schemeClr val="dk1"/>
                </a:solidFill>
              </a:rPr>
              <a:t>Кейс:  Диэтил эфирі 1844 жылдан бері медицинада тыныстық анестетик ретінде қолданылып келеді</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a:t>Әдебиет</a:t>
            </a:r>
            <a:endParaRPr/>
          </a:p>
        </p:txBody>
      </p:sp>
      <p:sp>
        <p:nvSpPr>
          <p:cNvPr id="73" name="Google Shape;73;p16"/>
          <p:cNvSpPr txBox="1">
            <a:spLocks noGrp="1"/>
          </p:cNvSpPr>
          <p:nvPr>
            <p:ph type="subTitle" idx="1"/>
          </p:nvPr>
        </p:nvSpPr>
        <p:spPr>
          <a:xfrm>
            <a:off x="311700" y="1442875"/>
            <a:ext cx="81765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600">
              <a:solidFill>
                <a:schemeClr val="dk1"/>
              </a:solidFill>
            </a:endParaRPr>
          </a:p>
          <a:p>
            <a:pPr marL="457200" lvl="0" indent="-330200" algn="just" rtl="0">
              <a:lnSpc>
                <a:spcPct val="115000"/>
              </a:lnSpc>
              <a:spcBef>
                <a:spcPts val="0"/>
              </a:spcBef>
              <a:spcAft>
                <a:spcPts val="0"/>
              </a:spcAft>
              <a:buClr>
                <a:schemeClr val="dk1"/>
              </a:buClr>
              <a:buSzPts val="1600"/>
              <a:buAutoNum type="arabicPeriod"/>
            </a:pPr>
            <a:r>
              <a:rPr lang="ru" sz="1600">
                <a:solidFill>
                  <a:schemeClr val="dk1"/>
                </a:solidFill>
              </a:rPr>
              <a:t>Organic Chemistry. International student version. 10ed. T.w.Graham Solomons, Craig. B. Fryhle., pp. 502-585</a:t>
            </a:r>
            <a:endParaRPr sz="1600">
              <a:solidFill>
                <a:schemeClr val="dk1"/>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5"/>
          <p:cNvSpPr txBox="1">
            <a:spLocks noGrp="1"/>
          </p:cNvSpPr>
          <p:nvPr>
            <p:ph type="subTitle" idx="1"/>
          </p:nvPr>
        </p:nvSpPr>
        <p:spPr>
          <a:xfrm>
            <a:off x="311700" y="188025"/>
            <a:ext cx="8520600" cy="8997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ru" sz="2000">
                <a:solidFill>
                  <a:schemeClr val="dk1"/>
                </a:solidFill>
              </a:rPr>
              <a:t>Қалайша және қандай жағдайларда эфирлерді тиімді анестетик ретінде қолдануға болады?</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226600" y="209550"/>
            <a:ext cx="8520600" cy="62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ru" sz="2700">
                <a:highlight>
                  <a:srgbClr val="FFFFFF"/>
                </a:highlight>
              </a:rPr>
              <a:t>- </a:t>
            </a:r>
            <a:r>
              <a:rPr lang="ru" sz="2700"/>
              <a:t>Спирттер, Фенолдар, эфирлер</a:t>
            </a:r>
            <a:endParaRPr sz="6900"/>
          </a:p>
        </p:txBody>
      </p:sp>
      <p:pic>
        <p:nvPicPr>
          <p:cNvPr id="79" name="Google Shape;79;p17" descr="Картинки по запросу alcohols"/>
          <p:cNvPicPr preferRelativeResize="0"/>
          <p:nvPr/>
        </p:nvPicPr>
        <p:blipFill rotWithShape="1">
          <a:blip r:embed="rId3">
            <a:alphaModFix/>
          </a:blip>
          <a:srcRect b="19060"/>
          <a:stretch/>
        </p:blipFill>
        <p:spPr>
          <a:xfrm>
            <a:off x="56400" y="3451425"/>
            <a:ext cx="3190875" cy="1345278"/>
          </a:xfrm>
          <a:prstGeom prst="rect">
            <a:avLst/>
          </a:prstGeom>
          <a:noFill/>
          <a:ln>
            <a:noFill/>
          </a:ln>
        </p:spPr>
      </p:pic>
      <p:pic>
        <p:nvPicPr>
          <p:cNvPr id="80" name="Google Shape;80;p17" descr="Картинки по запросу alcohols"/>
          <p:cNvPicPr preferRelativeResize="0"/>
          <p:nvPr/>
        </p:nvPicPr>
        <p:blipFill rotWithShape="1">
          <a:blip r:embed="rId4">
            <a:alphaModFix/>
          </a:blip>
          <a:srcRect l="14581" t="13169" r="8829" b="14783"/>
          <a:stretch/>
        </p:blipFill>
        <p:spPr>
          <a:xfrm>
            <a:off x="416325" y="1947288"/>
            <a:ext cx="1772675" cy="1248925"/>
          </a:xfrm>
          <a:prstGeom prst="rect">
            <a:avLst/>
          </a:prstGeom>
          <a:noFill/>
          <a:ln>
            <a:noFill/>
          </a:ln>
        </p:spPr>
      </p:pic>
      <p:pic>
        <p:nvPicPr>
          <p:cNvPr id="81" name="Google Shape;81;p17" descr="Картинки по запросу phenols"/>
          <p:cNvPicPr preferRelativeResize="0"/>
          <p:nvPr/>
        </p:nvPicPr>
        <p:blipFill rotWithShape="1">
          <a:blip r:embed="rId5">
            <a:alphaModFix/>
          </a:blip>
          <a:srcRect/>
          <a:stretch/>
        </p:blipFill>
        <p:spPr>
          <a:xfrm>
            <a:off x="3483888" y="1486338"/>
            <a:ext cx="2006029" cy="1438275"/>
          </a:xfrm>
          <a:prstGeom prst="rect">
            <a:avLst/>
          </a:prstGeom>
          <a:noFill/>
          <a:ln>
            <a:noFill/>
          </a:ln>
        </p:spPr>
      </p:pic>
      <p:pic>
        <p:nvPicPr>
          <p:cNvPr id="82" name="Google Shape;82;p17" descr="Картинки по запросу phenols"/>
          <p:cNvPicPr preferRelativeResize="0"/>
          <p:nvPr/>
        </p:nvPicPr>
        <p:blipFill rotWithShape="1">
          <a:blip r:embed="rId6">
            <a:alphaModFix/>
          </a:blip>
          <a:srcRect/>
          <a:stretch/>
        </p:blipFill>
        <p:spPr>
          <a:xfrm>
            <a:off x="2866275" y="3024725"/>
            <a:ext cx="3190875" cy="1438275"/>
          </a:xfrm>
          <a:prstGeom prst="rect">
            <a:avLst/>
          </a:prstGeom>
          <a:noFill/>
          <a:ln>
            <a:noFill/>
          </a:ln>
        </p:spPr>
      </p:pic>
      <p:pic>
        <p:nvPicPr>
          <p:cNvPr id="83" name="Google Shape;83;p17" descr="Картинки по запросу ethers"/>
          <p:cNvPicPr preferRelativeResize="0"/>
          <p:nvPr/>
        </p:nvPicPr>
        <p:blipFill rotWithShape="1">
          <a:blip r:embed="rId7">
            <a:alphaModFix/>
          </a:blip>
          <a:srcRect/>
          <a:stretch/>
        </p:blipFill>
        <p:spPr>
          <a:xfrm>
            <a:off x="6514655" y="1704000"/>
            <a:ext cx="2489945" cy="1248900"/>
          </a:xfrm>
          <a:prstGeom prst="rect">
            <a:avLst/>
          </a:prstGeom>
          <a:noFill/>
          <a:ln>
            <a:noFill/>
          </a:ln>
        </p:spPr>
      </p:pic>
      <p:pic>
        <p:nvPicPr>
          <p:cNvPr id="84" name="Google Shape;84;p17" descr="Картинки по запросу ethers"/>
          <p:cNvPicPr preferRelativeResize="0"/>
          <p:nvPr/>
        </p:nvPicPr>
        <p:blipFill rotWithShape="1">
          <a:blip r:embed="rId8">
            <a:alphaModFix/>
          </a:blip>
          <a:srcRect l="-4433" t="40631" r="-5034" b="29503"/>
          <a:stretch/>
        </p:blipFill>
        <p:spPr>
          <a:xfrm>
            <a:off x="6886825" y="3029100"/>
            <a:ext cx="1772675" cy="483575"/>
          </a:xfrm>
          <a:prstGeom prst="rect">
            <a:avLst/>
          </a:prstGeom>
          <a:noFill/>
          <a:ln>
            <a:noFill/>
          </a:ln>
        </p:spPr>
      </p:pic>
      <p:pic>
        <p:nvPicPr>
          <p:cNvPr id="85" name="Google Shape;85;p17" descr="Картинки по запросу diphenyl ether"/>
          <p:cNvPicPr preferRelativeResize="0"/>
          <p:nvPr/>
        </p:nvPicPr>
        <p:blipFill rotWithShape="1">
          <a:blip r:embed="rId9">
            <a:alphaModFix/>
          </a:blip>
          <a:srcRect/>
          <a:stretch/>
        </p:blipFill>
        <p:spPr>
          <a:xfrm>
            <a:off x="6830100" y="3658228"/>
            <a:ext cx="2006025" cy="915247"/>
          </a:xfrm>
          <a:prstGeom prst="rect">
            <a:avLst/>
          </a:prstGeom>
          <a:noFill/>
          <a:ln>
            <a:noFill/>
          </a:ln>
        </p:spPr>
      </p:pic>
      <p:cxnSp>
        <p:nvCxnSpPr>
          <p:cNvPr id="86" name="Google Shape;86;p17"/>
          <p:cNvCxnSpPr>
            <a:endCxn id="80" idx="0"/>
          </p:cNvCxnSpPr>
          <p:nvPr/>
        </p:nvCxnSpPr>
        <p:spPr>
          <a:xfrm flipH="1">
            <a:off x="1302662" y="913188"/>
            <a:ext cx="1611600" cy="1034100"/>
          </a:xfrm>
          <a:prstGeom prst="straightConnector1">
            <a:avLst/>
          </a:prstGeom>
          <a:noFill/>
          <a:ln w="9525" cap="flat" cmpd="sng">
            <a:solidFill>
              <a:schemeClr val="dk2"/>
            </a:solidFill>
            <a:prstDash val="solid"/>
            <a:round/>
            <a:headEnd type="none" w="sm" len="sm"/>
            <a:tailEnd type="triangle" w="med" len="med"/>
          </a:ln>
        </p:spPr>
      </p:cxnSp>
      <p:cxnSp>
        <p:nvCxnSpPr>
          <p:cNvPr id="87" name="Google Shape;87;p17"/>
          <p:cNvCxnSpPr>
            <a:stCxn id="78" idx="2"/>
            <a:endCxn id="81" idx="0"/>
          </p:cNvCxnSpPr>
          <p:nvPr/>
        </p:nvCxnSpPr>
        <p:spPr>
          <a:xfrm>
            <a:off x="4486900" y="838950"/>
            <a:ext cx="0" cy="647400"/>
          </a:xfrm>
          <a:prstGeom prst="straightConnector1">
            <a:avLst/>
          </a:prstGeom>
          <a:noFill/>
          <a:ln w="9525" cap="flat" cmpd="sng">
            <a:solidFill>
              <a:schemeClr val="dk2"/>
            </a:solidFill>
            <a:prstDash val="solid"/>
            <a:round/>
            <a:headEnd type="none" w="sm" len="sm"/>
            <a:tailEnd type="triangle" w="med" len="med"/>
          </a:ln>
        </p:spPr>
      </p:cxnSp>
      <p:cxnSp>
        <p:nvCxnSpPr>
          <p:cNvPr id="88" name="Google Shape;88;p17"/>
          <p:cNvCxnSpPr/>
          <p:nvPr/>
        </p:nvCxnSpPr>
        <p:spPr>
          <a:xfrm>
            <a:off x="6029850" y="886350"/>
            <a:ext cx="1396800" cy="8730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subTitle" idx="1"/>
          </p:nvPr>
        </p:nvSpPr>
        <p:spPr>
          <a:xfrm>
            <a:off x="165775" y="838950"/>
            <a:ext cx="8520600" cy="2934600"/>
          </a:xfrm>
          <a:prstGeom prst="rect">
            <a:avLst/>
          </a:prstGeom>
          <a:noFill/>
          <a:ln>
            <a:noFill/>
          </a:ln>
        </p:spPr>
        <p:txBody>
          <a:bodyPr spcFirstLastPara="1" wrap="square" lIns="91425" tIns="91425" rIns="91425" bIns="91425" anchor="t" anchorCtr="0">
            <a:noAutofit/>
          </a:bodyPr>
          <a:lstStyle/>
          <a:p>
            <a:pPr marL="914400" lvl="0" indent="0" algn="just" rtl="0">
              <a:lnSpc>
                <a:spcPct val="100000"/>
              </a:lnSpc>
              <a:spcBef>
                <a:spcPts val="0"/>
              </a:spcBef>
              <a:spcAft>
                <a:spcPts val="0"/>
              </a:spcAft>
              <a:buSzPts val="2800"/>
              <a:buNone/>
            </a:pPr>
            <a:endParaRPr sz="1600">
              <a:solidFill>
                <a:schemeClr val="dk1"/>
              </a:solidFill>
            </a:endParaRPr>
          </a:p>
          <a:p>
            <a:pPr marL="0" lvl="0" indent="0" algn="ctr" rtl="0">
              <a:lnSpc>
                <a:spcPct val="100000"/>
              </a:lnSpc>
              <a:spcBef>
                <a:spcPts val="0"/>
              </a:spcBef>
              <a:spcAft>
                <a:spcPts val="0"/>
              </a:spcAft>
              <a:buSzPts val="2800"/>
              <a:buNone/>
            </a:pPr>
            <a:endParaRPr/>
          </a:p>
        </p:txBody>
      </p:sp>
      <p:sp>
        <p:nvSpPr>
          <p:cNvPr id="94" name="Google Shape;94;p18"/>
          <p:cNvSpPr txBox="1">
            <a:spLocks noGrp="1"/>
          </p:cNvSpPr>
          <p:nvPr>
            <p:ph type="ctrTitle"/>
          </p:nvPr>
        </p:nvSpPr>
        <p:spPr>
          <a:xfrm>
            <a:off x="318175" y="61825"/>
            <a:ext cx="8520600" cy="62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ru" sz="2700">
                <a:highlight>
                  <a:srgbClr val="FFFFFF"/>
                </a:highlight>
              </a:rPr>
              <a:t>- </a:t>
            </a:r>
            <a:r>
              <a:rPr lang="ru" sz="2700">
                <a:highlight>
                  <a:srgbClr val="93C47D"/>
                </a:highlight>
              </a:rPr>
              <a:t>Спирттер</a:t>
            </a:r>
            <a:r>
              <a:rPr lang="ru" sz="2700"/>
              <a:t> (алкоголдер)</a:t>
            </a:r>
            <a:endParaRPr sz="6900"/>
          </a:p>
        </p:txBody>
      </p:sp>
      <p:sp>
        <p:nvSpPr>
          <p:cNvPr id="95" name="Google Shape;95;p18"/>
          <p:cNvSpPr txBox="1"/>
          <p:nvPr/>
        </p:nvSpPr>
        <p:spPr>
          <a:xfrm>
            <a:off x="0" y="684150"/>
            <a:ext cx="9144000" cy="43731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Arial"/>
              <a:buAutoNum type="arabicParenR"/>
            </a:pPr>
            <a:r>
              <a:rPr lang="ru" sz="2000" b="0" i="0" u="none" strike="noStrike" cap="none">
                <a:solidFill>
                  <a:srgbClr val="FF0000"/>
                </a:solidFill>
                <a:latin typeface="Arial"/>
                <a:ea typeface="Arial"/>
                <a:cs typeface="Arial"/>
                <a:sym typeface="Arial"/>
              </a:rPr>
              <a:t>-OH</a:t>
            </a:r>
            <a:r>
              <a:rPr lang="ru" sz="2000" b="0" i="0" u="none" strike="noStrike" cap="none">
                <a:solidFill>
                  <a:schemeClr val="dk1"/>
                </a:solidFill>
                <a:latin typeface="Arial"/>
                <a:ea typeface="Arial"/>
                <a:cs typeface="Arial"/>
                <a:sym typeface="Arial"/>
              </a:rPr>
              <a:t> тобы бар ең ұзын көміртек тізбегін табыңыз.</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AutoNum type="arabicParenR"/>
            </a:pPr>
            <a:r>
              <a:rPr lang="ru" sz="2000" b="0" i="0" u="none" strike="noStrike" cap="none">
                <a:solidFill>
                  <a:schemeClr val="dk1"/>
                </a:solidFill>
                <a:latin typeface="Arial"/>
                <a:ea typeface="Arial"/>
                <a:cs typeface="Arial"/>
                <a:sym typeface="Arial"/>
              </a:rPr>
              <a:t>Алканның атауының түбіріне </a:t>
            </a:r>
            <a:r>
              <a:rPr lang="ru" sz="2000" b="0" i="0" u="none" strike="noStrike" cap="none">
                <a:solidFill>
                  <a:srgbClr val="FF0000"/>
                </a:solidFill>
                <a:latin typeface="Arial"/>
                <a:ea typeface="Arial"/>
                <a:cs typeface="Arial"/>
                <a:sym typeface="Arial"/>
              </a:rPr>
              <a:t>-ол </a:t>
            </a:r>
            <a:r>
              <a:rPr lang="ru" sz="2000" b="0" i="0" u="none" strike="noStrike" cap="none">
                <a:solidFill>
                  <a:schemeClr val="dk1"/>
                </a:solidFill>
                <a:latin typeface="Arial"/>
                <a:ea typeface="Arial"/>
                <a:cs typeface="Arial"/>
                <a:sym typeface="Arial"/>
              </a:rPr>
              <a:t>қосыңыз .</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AutoNum type="arabicParenR"/>
            </a:pPr>
            <a:r>
              <a:rPr lang="ru" sz="2000" b="0" i="0" u="none" strike="noStrike" cap="none">
                <a:solidFill>
                  <a:schemeClr val="dk1"/>
                </a:solidFill>
                <a:latin typeface="Arial"/>
                <a:ea typeface="Arial"/>
                <a:cs typeface="Arial"/>
                <a:sym typeface="Arial"/>
              </a:rPr>
              <a:t>-OH тобына ең жақын тізбектен бастайтын көміртегі тізбегін нөмірлеп, барлық орынбасарларды атаңыз </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AutoNum type="arabicParenR"/>
            </a:pPr>
            <a:r>
              <a:rPr lang="ru" sz="2000" b="0" i="0" u="none" strike="noStrike" cap="none">
                <a:solidFill>
                  <a:schemeClr val="dk1"/>
                </a:solidFill>
                <a:latin typeface="Arial"/>
                <a:ea typeface="Arial"/>
                <a:cs typeface="Arial"/>
                <a:sym typeface="Arial"/>
              </a:rPr>
              <a:t>Қосымшалар  (</a:t>
            </a:r>
            <a:r>
              <a:rPr lang="ru" sz="2000" b="1" i="1" u="none" strike="noStrike" cap="none">
                <a:solidFill>
                  <a:srgbClr val="222222"/>
                </a:solidFill>
                <a:highlight>
                  <a:srgbClr val="FFFFFF"/>
                </a:highlight>
                <a:latin typeface="Arial"/>
                <a:ea typeface="Arial"/>
                <a:cs typeface="Arial"/>
                <a:sym typeface="Arial"/>
              </a:rPr>
              <a:t>n, neo, iso, sec, tert</a:t>
            </a:r>
            <a:r>
              <a:rPr lang="ru" sz="2000" b="0" i="0" u="none" strike="noStrike" cap="none">
                <a:solidFill>
                  <a:srgbClr val="222222"/>
                </a:solidFill>
                <a:highlight>
                  <a:srgbClr val="FFFFFF"/>
                </a:highlight>
                <a:latin typeface="Arial"/>
                <a:ea typeface="Arial"/>
                <a:cs typeface="Arial"/>
                <a:sym typeface="Arial"/>
              </a:rPr>
              <a:t>) </a:t>
            </a:r>
            <a:endParaRPr sz="2000" b="0" i="0" u="none" strike="noStrike" cap="none">
              <a:solidFill>
                <a:srgbClr val="222222"/>
              </a:solidFill>
              <a:highlight>
                <a:srgbClr val="FFFFFF"/>
              </a:highlight>
              <a:latin typeface="Arial"/>
              <a:ea typeface="Arial"/>
              <a:cs typeface="Arial"/>
              <a:sym typeface="Arial"/>
            </a:endParaRPr>
          </a:p>
          <a:p>
            <a:pPr marL="914400" marR="0" lvl="1" indent="-330200" algn="l" rtl="0">
              <a:lnSpc>
                <a:spcPct val="100000"/>
              </a:lnSpc>
              <a:spcBef>
                <a:spcPts val="0"/>
              </a:spcBef>
              <a:spcAft>
                <a:spcPts val="0"/>
              </a:spcAft>
              <a:buClr>
                <a:srgbClr val="000000"/>
              </a:buClr>
              <a:buSzPts val="1600"/>
              <a:buFont typeface="Arial"/>
              <a:buChar char="○"/>
            </a:pPr>
            <a:r>
              <a:rPr lang="ru" sz="1600" b="0" i="0" u="none" strike="noStrike" cap="none">
                <a:solidFill>
                  <a:srgbClr val="000000"/>
                </a:solidFill>
                <a:latin typeface="Arial"/>
                <a:ea typeface="Arial"/>
                <a:cs typeface="Arial"/>
                <a:sym typeface="Arial"/>
              </a:rPr>
              <a:t>"</a:t>
            </a:r>
            <a:r>
              <a:rPr lang="ru" sz="1600" b="1" i="0" u="none" strike="noStrike" cap="none">
                <a:solidFill>
                  <a:srgbClr val="000000"/>
                </a:solidFill>
                <a:latin typeface="Arial"/>
                <a:ea typeface="Arial"/>
                <a:cs typeface="Arial"/>
                <a:sym typeface="Arial"/>
              </a:rPr>
              <a:t>н</a:t>
            </a:r>
            <a:r>
              <a:rPr lang="ru" sz="1600" b="0" i="0" u="none" strike="noStrike" cap="none">
                <a:solidFill>
                  <a:srgbClr val="000000"/>
                </a:solidFill>
                <a:latin typeface="Arial"/>
                <a:ea typeface="Arial"/>
                <a:cs typeface="Arial"/>
                <a:sym typeface="Arial"/>
              </a:rPr>
              <a:t>-" қосымшасы (немесе қалыпты) префиксі тізбектегі барлық көміртегі атомдары </a:t>
            </a:r>
            <a:r>
              <a:rPr lang="ru" sz="1600" b="0" i="0" u="none" strike="noStrike" cap="none">
                <a:solidFill>
                  <a:schemeClr val="dk1"/>
                </a:solidFill>
                <a:latin typeface="Arial"/>
                <a:ea typeface="Arial"/>
                <a:cs typeface="Arial"/>
                <a:sym typeface="Arial"/>
              </a:rPr>
              <a:t>тармақталмаған</a:t>
            </a:r>
            <a:r>
              <a:rPr lang="ru" sz="1600" b="0" i="0" u="none" strike="noStrike" cap="none">
                <a:solidFill>
                  <a:srgbClr val="000000"/>
                </a:solidFill>
                <a:latin typeface="Arial"/>
                <a:ea typeface="Arial"/>
                <a:cs typeface="Arial"/>
                <a:sym typeface="Arial"/>
              </a:rPr>
              <a:t> болса (сызықтық) қолданылады</a:t>
            </a:r>
            <a:endParaRPr sz="1600" b="0" i="0" u="none" strike="noStrike" cap="none">
              <a:solidFill>
                <a:srgbClr val="000000"/>
              </a:solidFill>
              <a:latin typeface="Arial"/>
              <a:ea typeface="Arial"/>
              <a:cs typeface="Arial"/>
              <a:sym typeface="Arial"/>
            </a:endParaRPr>
          </a:p>
          <a:p>
            <a:pPr marL="914400" marR="0" lvl="1" indent="-330200" algn="l" rtl="0">
              <a:lnSpc>
                <a:spcPct val="100000"/>
              </a:lnSpc>
              <a:spcBef>
                <a:spcPts val="0"/>
              </a:spcBef>
              <a:spcAft>
                <a:spcPts val="0"/>
              </a:spcAft>
              <a:buClr>
                <a:srgbClr val="000000"/>
              </a:buClr>
              <a:buSzPts val="1600"/>
              <a:buFont typeface="Arial"/>
              <a:buChar char="○"/>
            </a:pPr>
            <a:r>
              <a:rPr lang="ru" sz="1600" b="0" i="0" u="none" strike="noStrike" cap="none">
                <a:solidFill>
                  <a:schemeClr val="dk1"/>
                </a:solidFill>
                <a:latin typeface="Arial"/>
                <a:ea typeface="Arial"/>
                <a:cs typeface="Arial"/>
                <a:sym typeface="Arial"/>
              </a:rPr>
              <a:t>"</a:t>
            </a:r>
            <a:r>
              <a:rPr lang="ru" sz="1600" b="1" i="0" u="none" strike="noStrike" cap="none">
                <a:solidFill>
                  <a:schemeClr val="dk1"/>
                </a:solidFill>
                <a:latin typeface="Arial"/>
                <a:ea typeface="Arial"/>
                <a:cs typeface="Arial"/>
                <a:sym typeface="Arial"/>
              </a:rPr>
              <a:t>изо</a:t>
            </a:r>
            <a:r>
              <a:rPr lang="ru" sz="1600" b="0" i="0" u="none" strike="noStrike" cap="none">
                <a:solidFill>
                  <a:schemeClr val="dk1"/>
                </a:solidFill>
                <a:latin typeface="Arial"/>
                <a:ea typeface="Arial"/>
                <a:cs typeface="Arial"/>
                <a:sym typeface="Arial"/>
              </a:rPr>
              <a:t>" қосымшасы бір көміртегі атомынан басқа, барлық көміртегі атомдары тізбекте болғанда қолданылады</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ru" sz="1600" b="0" i="0" u="none" strike="noStrike" cap="none">
                <a:solidFill>
                  <a:schemeClr val="dk1"/>
                </a:solidFill>
                <a:latin typeface="Arial"/>
                <a:ea typeface="Arial"/>
                <a:cs typeface="Arial"/>
                <a:sym typeface="Arial"/>
              </a:rPr>
              <a:t>"</a:t>
            </a:r>
            <a:r>
              <a:rPr lang="ru" sz="1600" b="1" i="0" u="none" strike="noStrike" cap="none">
                <a:solidFill>
                  <a:schemeClr val="dk1"/>
                </a:solidFill>
                <a:latin typeface="Arial"/>
                <a:ea typeface="Arial"/>
                <a:cs typeface="Arial"/>
                <a:sym typeface="Arial"/>
              </a:rPr>
              <a:t>нео</a:t>
            </a:r>
            <a:r>
              <a:rPr lang="ru" sz="1600" b="0" i="0" u="none" strike="noStrike" cap="none">
                <a:solidFill>
                  <a:schemeClr val="dk1"/>
                </a:solidFill>
                <a:latin typeface="Arial"/>
                <a:ea typeface="Arial"/>
                <a:cs typeface="Arial"/>
                <a:sym typeface="Arial"/>
              </a:rPr>
              <a:t>" қосымшасы бір көміртегі атомына жалғанған барлық көміртегі атомдары басқа екі көміртегі атомы ұзын (сүрелі) тізбекті құра отырып, және де аталған екі көміртегі атомы шеттегі </a:t>
            </a:r>
            <a:r>
              <a:rPr lang="ru" sz="1600" b="0" i="1" u="none" strike="noStrike" cap="none">
                <a:solidFill>
                  <a:schemeClr val="dk1"/>
                </a:solidFill>
                <a:latin typeface="Arial"/>
                <a:ea typeface="Arial"/>
                <a:cs typeface="Arial"/>
                <a:sym typeface="Arial"/>
              </a:rPr>
              <a:t>үш</a:t>
            </a:r>
            <a:r>
              <a:rPr lang="ru" sz="1600" b="0" i="0" u="none" strike="noStrike" cap="none">
                <a:solidFill>
                  <a:schemeClr val="dk1"/>
                </a:solidFill>
                <a:latin typeface="Arial"/>
                <a:ea typeface="Arial"/>
                <a:cs typeface="Arial"/>
                <a:sym typeface="Arial"/>
              </a:rPr>
              <a:t>-бутил топтың құрамына кіргенде қолданылады</a:t>
            </a:r>
            <a:endParaRPr sz="1600" b="0" i="0" u="none" strike="noStrike" cap="none">
              <a:solidFill>
                <a:srgbClr val="4A86E8"/>
              </a:solidFill>
              <a:latin typeface="Arial"/>
              <a:ea typeface="Arial"/>
              <a:cs typeface="Arial"/>
              <a:sym typeface="Arial"/>
            </a:endParaRPr>
          </a:p>
          <a:p>
            <a:pPr marL="914400" marR="0" lvl="1" indent="-330200" algn="l" rtl="0">
              <a:lnSpc>
                <a:spcPct val="100000"/>
              </a:lnSpc>
              <a:spcBef>
                <a:spcPts val="0"/>
              </a:spcBef>
              <a:spcAft>
                <a:spcPts val="0"/>
              </a:spcAft>
              <a:buClr>
                <a:srgbClr val="4A86E8"/>
              </a:buClr>
              <a:buSzPts val="1600"/>
              <a:buFont typeface="Arial"/>
              <a:buChar char="○"/>
            </a:pPr>
            <a:r>
              <a:rPr lang="ru" sz="1600" b="0" i="0" u="none" strike="noStrike" cap="none">
                <a:solidFill>
                  <a:schemeClr val="dk1"/>
                </a:solidFill>
                <a:latin typeface="Arial"/>
                <a:ea typeface="Arial"/>
                <a:cs typeface="Arial"/>
                <a:sym typeface="Arial"/>
              </a:rPr>
              <a:t>"</a:t>
            </a:r>
            <a:r>
              <a:rPr lang="ru" sz="1600" b="1" i="0" u="none" strike="noStrike" cap="none">
                <a:solidFill>
                  <a:schemeClr val="dk1"/>
                </a:solidFill>
                <a:latin typeface="Arial"/>
                <a:ea typeface="Arial"/>
                <a:cs typeface="Arial"/>
                <a:sym typeface="Arial"/>
              </a:rPr>
              <a:t>екін-</a:t>
            </a:r>
            <a:r>
              <a:rPr lang="ru" sz="1600" b="0" i="0" u="none" strike="noStrike" cap="none">
                <a:solidFill>
                  <a:schemeClr val="dk1"/>
                </a:solidFill>
                <a:latin typeface="Arial"/>
                <a:ea typeface="Arial"/>
                <a:cs typeface="Arial"/>
                <a:sym typeface="Arial"/>
              </a:rPr>
              <a:t>" (</a:t>
            </a:r>
            <a:r>
              <a:rPr lang="ru" sz="1600" b="1" i="1" u="none" strike="noStrike" cap="none">
                <a:solidFill>
                  <a:srgbClr val="222222"/>
                </a:solidFill>
                <a:highlight>
                  <a:schemeClr val="lt1"/>
                </a:highlight>
                <a:latin typeface="Arial"/>
                <a:ea typeface="Arial"/>
                <a:cs typeface="Arial"/>
                <a:sym typeface="Arial"/>
              </a:rPr>
              <a:t>sec</a:t>
            </a:r>
            <a:r>
              <a:rPr lang="ru" sz="1600" b="0" i="0" u="none" strike="noStrike" cap="none">
                <a:solidFill>
                  <a:schemeClr val="dk1"/>
                </a:solidFill>
                <a:latin typeface="Arial"/>
                <a:ea typeface="Arial"/>
                <a:cs typeface="Arial"/>
                <a:sym typeface="Arial"/>
              </a:rPr>
              <a:t>) қосымшасы функционалды топ екіншілік көміртегі атомында орналасқан кезде қолданылады, қалғаны сызықтық. Берілген қосымша өте сирек пайдалыналады, себебі тек бутанолға тиімді.</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ctrTitle"/>
          </p:nvPr>
        </p:nvSpPr>
        <p:spPr>
          <a:xfrm>
            <a:off x="165775" y="0"/>
            <a:ext cx="8520600" cy="629400"/>
          </a:xfrm>
          <a:prstGeom prst="rect">
            <a:avLst/>
          </a:prstGeom>
          <a:noFill/>
          <a:ln>
            <a:noFill/>
          </a:ln>
        </p:spPr>
        <p:txBody>
          <a:bodyPr spcFirstLastPara="1" wrap="square" lIns="91425" tIns="91425" rIns="91425" bIns="91425" anchor="b" anchorCtr="0">
            <a:noAutofit/>
          </a:bodyPr>
          <a:lstStyle/>
          <a:p>
            <a:pPr marL="457200" lvl="0" indent="-400050" algn="ctr" rtl="0">
              <a:lnSpc>
                <a:spcPct val="100000"/>
              </a:lnSpc>
              <a:spcBef>
                <a:spcPts val="0"/>
              </a:spcBef>
              <a:spcAft>
                <a:spcPts val="0"/>
              </a:spcAft>
              <a:buSzPts val="2700"/>
              <a:buChar char="-"/>
            </a:pPr>
            <a:r>
              <a:rPr lang="ru" sz="2700">
                <a:highlight>
                  <a:srgbClr val="93C47D"/>
                </a:highlight>
              </a:rPr>
              <a:t>Спирттер</a:t>
            </a:r>
            <a:r>
              <a:rPr lang="ru" sz="2700"/>
              <a:t> (алкоголдер)</a:t>
            </a:r>
            <a:endParaRPr sz="6900"/>
          </a:p>
        </p:txBody>
      </p:sp>
      <p:sp>
        <p:nvSpPr>
          <p:cNvPr id="101" name="Google Shape;101;p19"/>
          <p:cNvSpPr txBox="1"/>
          <p:nvPr/>
        </p:nvSpPr>
        <p:spPr>
          <a:xfrm>
            <a:off x="0" y="480100"/>
            <a:ext cx="7783800" cy="27537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dk1"/>
              </a:buClr>
              <a:buSzPts val="2000"/>
              <a:buFont typeface="Arial"/>
              <a:buChar char="★"/>
            </a:pPr>
            <a:r>
              <a:rPr lang="ru" sz="2000" b="0" i="0" u="none" strike="noStrike" cap="none">
                <a:solidFill>
                  <a:schemeClr val="dk1"/>
                </a:solidFill>
                <a:latin typeface="Arial"/>
                <a:ea typeface="Arial"/>
                <a:cs typeface="Arial"/>
                <a:sym typeface="Arial"/>
              </a:rPr>
              <a:t>Қосымшалар  (</a:t>
            </a:r>
            <a:r>
              <a:rPr lang="ru" sz="2000" b="1" i="0" u="none" strike="noStrike" cap="none">
                <a:solidFill>
                  <a:srgbClr val="222222"/>
                </a:solidFill>
                <a:highlight>
                  <a:schemeClr val="lt1"/>
                </a:highlight>
                <a:latin typeface="Arial"/>
                <a:ea typeface="Arial"/>
                <a:cs typeface="Arial"/>
                <a:sym typeface="Arial"/>
              </a:rPr>
              <a:t>n, neo, iso, sec, tert</a:t>
            </a:r>
            <a:r>
              <a:rPr lang="ru" sz="2000" b="0" i="0" u="none" strike="noStrike" cap="none">
                <a:solidFill>
                  <a:srgbClr val="222222"/>
                </a:solidFill>
                <a:highlight>
                  <a:schemeClr val="lt1"/>
                </a:highlight>
                <a:latin typeface="Arial"/>
                <a:ea typeface="Arial"/>
                <a:cs typeface="Arial"/>
                <a:sym typeface="Arial"/>
              </a:rPr>
              <a:t>) </a:t>
            </a:r>
            <a:endParaRPr sz="2000" b="0" i="0" u="none" strike="noStrike" cap="none">
              <a:solidFill>
                <a:srgbClr val="222222"/>
              </a:solidFill>
              <a:highlight>
                <a:schemeClr val="lt1"/>
              </a:highlight>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ru" sz="1600" b="0" i="0" u="none" strike="noStrike" cap="none">
                <a:solidFill>
                  <a:schemeClr val="dk1"/>
                </a:solidFill>
                <a:latin typeface="Arial"/>
                <a:ea typeface="Arial"/>
                <a:cs typeface="Arial"/>
                <a:sym typeface="Arial"/>
              </a:rPr>
              <a:t>"</a:t>
            </a:r>
            <a:r>
              <a:rPr lang="ru" sz="1600" b="1" i="0" u="none" strike="noStrike" cap="none">
                <a:solidFill>
                  <a:schemeClr val="dk1"/>
                </a:solidFill>
                <a:latin typeface="Arial"/>
                <a:ea typeface="Arial"/>
                <a:cs typeface="Arial"/>
                <a:sym typeface="Arial"/>
              </a:rPr>
              <a:t>н</a:t>
            </a:r>
            <a:r>
              <a:rPr lang="ru" sz="1600" b="0" i="0" u="none" strike="noStrike" cap="none">
                <a:solidFill>
                  <a:schemeClr val="dk1"/>
                </a:solidFill>
                <a:latin typeface="Arial"/>
                <a:ea typeface="Arial"/>
                <a:cs typeface="Arial"/>
                <a:sym typeface="Arial"/>
              </a:rPr>
              <a:t>-" қосымшасы (немесе қалыпты) префиксі тізбектегі барлық көміртегі атомдары тармақталмаған болса (сызықтық) қолданылады</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ru" sz="1600" b="0" i="0" u="none" strike="noStrike" cap="none">
                <a:solidFill>
                  <a:schemeClr val="dk1"/>
                </a:solidFill>
                <a:latin typeface="Arial"/>
                <a:ea typeface="Arial"/>
                <a:cs typeface="Arial"/>
                <a:sym typeface="Arial"/>
              </a:rPr>
              <a:t>"</a:t>
            </a:r>
            <a:r>
              <a:rPr lang="ru" sz="1600" b="1" i="0" u="none" strike="noStrike" cap="none">
                <a:solidFill>
                  <a:schemeClr val="dk1"/>
                </a:solidFill>
                <a:latin typeface="Arial"/>
                <a:ea typeface="Arial"/>
                <a:cs typeface="Arial"/>
                <a:sym typeface="Arial"/>
              </a:rPr>
              <a:t>изо</a:t>
            </a:r>
            <a:r>
              <a:rPr lang="ru" sz="1600" b="0" i="0" u="none" strike="noStrike" cap="none">
                <a:solidFill>
                  <a:schemeClr val="dk1"/>
                </a:solidFill>
                <a:latin typeface="Arial"/>
                <a:ea typeface="Arial"/>
                <a:cs typeface="Arial"/>
                <a:sym typeface="Arial"/>
              </a:rPr>
              <a:t>" қосымшасы бір көміртегі атомынан басқа, барлық көміртегі атомдары тізбекте болғанда қолданылады</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ru" sz="1600" b="0" i="0" u="none" strike="noStrike" cap="none">
                <a:solidFill>
                  <a:schemeClr val="dk1"/>
                </a:solidFill>
                <a:latin typeface="Arial"/>
                <a:ea typeface="Arial"/>
                <a:cs typeface="Arial"/>
                <a:sym typeface="Arial"/>
              </a:rPr>
              <a:t>"</a:t>
            </a:r>
            <a:r>
              <a:rPr lang="ru" sz="1600" b="1" i="0" u="none" strike="noStrike" cap="none">
                <a:solidFill>
                  <a:schemeClr val="dk1"/>
                </a:solidFill>
                <a:latin typeface="Arial"/>
                <a:ea typeface="Arial"/>
                <a:cs typeface="Arial"/>
                <a:sym typeface="Arial"/>
              </a:rPr>
              <a:t>нео</a:t>
            </a:r>
            <a:r>
              <a:rPr lang="ru" sz="1600" b="0" i="0" u="none" strike="noStrike" cap="none">
                <a:solidFill>
                  <a:schemeClr val="dk1"/>
                </a:solidFill>
                <a:latin typeface="Arial"/>
                <a:ea typeface="Arial"/>
                <a:cs typeface="Arial"/>
                <a:sym typeface="Arial"/>
              </a:rPr>
              <a:t>" қосымшасы бір көміртегі атомына жалғанған барлық көміртегі атомдары басқа екі көміртегі атомы ұзын (сүрелі) тізбекті құра отырып, және де аталған екі көміртегі атомы шеттегі </a:t>
            </a:r>
            <a:r>
              <a:rPr lang="ru" sz="1600" b="1" i="1" u="none" strike="noStrike" cap="none">
                <a:solidFill>
                  <a:schemeClr val="dk1"/>
                </a:solidFill>
                <a:latin typeface="Arial"/>
                <a:ea typeface="Arial"/>
                <a:cs typeface="Arial"/>
                <a:sym typeface="Arial"/>
              </a:rPr>
              <a:t>үш</a:t>
            </a:r>
            <a:r>
              <a:rPr lang="ru" sz="1600" b="1" i="0" u="none" strike="noStrike" cap="none">
                <a:solidFill>
                  <a:schemeClr val="dk1"/>
                </a:solidFill>
                <a:latin typeface="Arial"/>
                <a:ea typeface="Arial"/>
                <a:cs typeface="Arial"/>
                <a:sym typeface="Arial"/>
              </a:rPr>
              <a:t>-бутил</a:t>
            </a:r>
            <a:r>
              <a:rPr lang="ru" sz="1600" b="0" i="0" u="none" strike="noStrike" cap="none">
                <a:solidFill>
                  <a:schemeClr val="dk1"/>
                </a:solidFill>
                <a:latin typeface="Arial"/>
                <a:ea typeface="Arial"/>
                <a:cs typeface="Arial"/>
                <a:sym typeface="Arial"/>
              </a:rPr>
              <a:t> топтың құрамына кіргенде қолданылады</a:t>
            </a:r>
            <a:endParaRPr sz="1600" b="0" i="0" u="none" strike="noStrike" cap="none">
              <a:solidFill>
                <a:srgbClr val="4A86E8"/>
              </a:solidFill>
              <a:latin typeface="Arial"/>
              <a:ea typeface="Arial"/>
              <a:cs typeface="Arial"/>
              <a:sym typeface="Arial"/>
            </a:endParaRPr>
          </a:p>
          <a:p>
            <a:pPr marL="914400" marR="0" lvl="1" indent="-330200" algn="l" rtl="0">
              <a:lnSpc>
                <a:spcPct val="100000"/>
              </a:lnSpc>
              <a:spcBef>
                <a:spcPts val="0"/>
              </a:spcBef>
              <a:spcAft>
                <a:spcPts val="0"/>
              </a:spcAft>
              <a:buClr>
                <a:srgbClr val="4A86E8"/>
              </a:buClr>
              <a:buSzPts val="1600"/>
              <a:buFont typeface="Arial"/>
              <a:buChar char="○"/>
            </a:pPr>
            <a:r>
              <a:rPr lang="ru" sz="1600" b="0" i="0" u="none" strike="noStrike" cap="none">
                <a:solidFill>
                  <a:schemeClr val="dk1"/>
                </a:solidFill>
                <a:latin typeface="Arial"/>
                <a:ea typeface="Arial"/>
                <a:cs typeface="Arial"/>
                <a:sym typeface="Arial"/>
              </a:rPr>
              <a:t>"</a:t>
            </a:r>
            <a:r>
              <a:rPr lang="ru" sz="1600" b="1" i="0" u="none" strike="noStrike" cap="none">
                <a:solidFill>
                  <a:schemeClr val="dk1"/>
                </a:solidFill>
                <a:latin typeface="Arial"/>
                <a:ea typeface="Arial"/>
                <a:cs typeface="Arial"/>
                <a:sym typeface="Arial"/>
              </a:rPr>
              <a:t>екін-</a:t>
            </a:r>
            <a:r>
              <a:rPr lang="ru" sz="1600" b="0" i="0" u="none" strike="noStrike" cap="none">
                <a:solidFill>
                  <a:schemeClr val="dk1"/>
                </a:solidFill>
                <a:latin typeface="Arial"/>
                <a:ea typeface="Arial"/>
                <a:cs typeface="Arial"/>
                <a:sym typeface="Arial"/>
              </a:rPr>
              <a:t>" (</a:t>
            </a:r>
            <a:r>
              <a:rPr lang="ru" sz="1600" b="1" i="1" u="none" strike="noStrike" cap="none">
                <a:solidFill>
                  <a:srgbClr val="222222"/>
                </a:solidFill>
                <a:highlight>
                  <a:schemeClr val="lt1"/>
                </a:highlight>
                <a:latin typeface="Arial"/>
                <a:ea typeface="Arial"/>
                <a:cs typeface="Arial"/>
                <a:sym typeface="Arial"/>
              </a:rPr>
              <a:t>sec</a:t>
            </a:r>
            <a:r>
              <a:rPr lang="ru" sz="1600" b="0" i="0" u="none" strike="noStrike" cap="none">
                <a:solidFill>
                  <a:schemeClr val="dk1"/>
                </a:solidFill>
                <a:latin typeface="Arial"/>
                <a:ea typeface="Arial"/>
                <a:cs typeface="Arial"/>
                <a:sym typeface="Arial"/>
              </a:rPr>
              <a:t>) қосымшасы функционалды топ екіншілік көміртегі атомында орналасқан кезде қолданылады, қалғаны сызықтық. Берілген қосымша өте сирек пайдалыналады, себебі тек бутанолға тиімді.</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102" name="Google Shape;102;p19"/>
          <p:cNvPicPr preferRelativeResize="0"/>
          <p:nvPr/>
        </p:nvPicPr>
        <p:blipFill rotWithShape="1">
          <a:blip r:embed="rId3">
            <a:alphaModFix/>
          </a:blip>
          <a:srcRect/>
          <a:stretch/>
        </p:blipFill>
        <p:spPr>
          <a:xfrm>
            <a:off x="89575" y="3837050"/>
            <a:ext cx="1511300" cy="317500"/>
          </a:xfrm>
          <a:prstGeom prst="rect">
            <a:avLst/>
          </a:prstGeom>
          <a:noFill/>
          <a:ln>
            <a:noFill/>
          </a:ln>
        </p:spPr>
      </p:pic>
      <p:pic>
        <p:nvPicPr>
          <p:cNvPr id="103" name="Google Shape;103;p19"/>
          <p:cNvPicPr preferRelativeResize="0"/>
          <p:nvPr/>
        </p:nvPicPr>
        <p:blipFill rotWithShape="1">
          <a:blip r:embed="rId4">
            <a:alphaModFix/>
          </a:blip>
          <a:srcRect/>
          <a:stretch/>
        </p:blipFill>
        <p:spPr>
          <a:xfrm>
            <a:off x="1078725" y="4423300"/>
            <a:ext cx="2032001" cy="381000"/>
          </a:xfrm>
          <a:prstGeom prst="rect">
            <a:avLst/>
          </a:prstGeom>
          <a:noFill/>
          <a:ln>
            <a:noFill/>
          </a:ln>
        </p:spPr>
      </p:pic>
      <p:pic>
        <p:nvPicPr>
          <p:cNvPr id="104" name="Google Shape;104;p19"/>
          <p:cNvPicPr preferRelativeResize="0"/>
          <p:nvPr/>
        </p:nvPicPr>
        <p:blipFill rotWithShape="1">
          <a:blip r:embed="rId5">
            <a:alphaModFix/>
          </a:blip>
          <a:srcRect/>
          <a:stretch/>
        </p:blipFill>
        <p:spPr>
          <a:xfrm>
            <a:off x="3115650" y="3386200"/>
            <a:ext cx="1689100" cy="762000"/>
          </a:xfrm>
          <a:prstGeom prst="rect">
            <a:avLst/>
          </a:prstGeom>
          <a:noFill/>
          <a:ln>
            <a:noFill/>
          </a:ln>
        </p:spPr>
      </p:pic>
      <p:pic>
        <p:nvPicPr>
          <p:cNvPr id="105" name="Google Shape;105;p19"/>
          <p:cNvPicPr preferRelativeResize="0"/>
          <p:nvPr/>
        </p:nvPicPr>
        <p:blipFill rotWithShape="1">
          <a:blip r:embed="rId6">
            <a:alphaModFix/>
          </a:blip>
          <a:srcRect l="44873" r="15309"/>
          <a:stretch/>
        </p:blipFill>
        <p:spPr>
          <a:xfrm>
            <a:off x="7862450" y="1899425"/>
            <a:ext cx="1035575" cy="1150450"/>
          </a:xfrm>
          <a:prstGeom prst="rect">
            <a:avLst/>
          </a:prstGeom>
          <a:noFill/>
          <a:ln>
            <a:noFill/>
          </a:ln>
        </p:spPr>
      </p:pic>
      <p:pic>
        <p:nvPicPr>
          <p:cNvPr id="106" name="Google Shape;106;p19"/>
          <p:cNvPicPr preferRelativeResize="0"/>
          <p:nvPr/>
        </p:nvPicPr>
        <p:blipFill rotWithShape="1">
          <a:blip r:embed="rId7">
            <a:alphaModFix/>
          </a:blip>
          <a:srcRect/>
          <a:stretch/>
        </p:blipFill>
        <p:spPr>
          <a:xfrm>
            <a:off x="5613550" y="4356125"/>
            <a:ext cx="1333500" cy="647700"/>
          </a:xfrm>
          <a:prstGeom prst="rect">
            <a:avLst/>
          </a:prstGeom>
          <a:noFill/>
          <a:ln>
            <a:noFill/>
          </a:ln>
        </p:spPr>
      </p:pic>
      <p:sp>
        <p:nvSpPr>
          <p:cNvPr id="107" name="Google Shape;107;p19"/>
          <p:cNvSpPr txBox="1"/>
          <p:nvPr/>
        </p:nvSpPr>
        <p:spPr>
          <a:xfrm>
            <a:off x="-45875" y="3988638"/>
            <a:ext cx="89439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Пентан		</a:t>
            </a:r>
            <a:r>
              <a:rPr lang="ru" sz="1800" b="0" i="0" u="none" strike="noStrike" cap="none">
                <a:solidFill>
                  <a:srgbClr val="0000FF"/>
                </a:solidFill>
                <a:latin typeface="Arial"/>
                <a:ea typeface="Arial"/>
                <a:cs typeface="Arial"/>
                <a:sym typeface="Arial"/>
              </a:rPr>
              <a:t>н-</a:t>
            </a:r>
            <a:r>
              <a:rPr lang="ru" sz="1800" b="0" i="0" u="none" strike="noStrike" cap="none">
                <a:solidFill>
                  <a:schemeClr val="dk1"/>
                </a:solidFill>
                <a:latin typeface="Arial"/>
                <a:ea typeface="Arial"/>
                <a:cs typeface="Arial"/>
                <a:sym typeface="Arial"/>
              </a:rPr>
              <a:t>пентанол		</a:t>
            </a:r>
            <a:r>
              <a:rPr lang="ru" sz="1800" b="0" i="0" u="none" strike="noStrike" cap="none">
                <a:solidFill>
                  <a:srgbClr val="4A86E8"/>
                </a:solidFill>
                <a:latin typeface="Arial"/>
                <a:ea typeface="Arial"/>
                <a:cs typeface="Arial"/>
                <a:sym typeface="Arial"/>
              </a:rPr>
              <a:t>изо-</a:t>
            </a:r>
            <a:r>
              <a:rPr lang="ru" sz="1800" b="0" i="0" u="none" strike="noStrike" cap="none">
                <a:solidFill>
                  <a:schemeClr val="dk1"/>
                </a:solidFill>
                <a:latin typeface="Arial"/>
                <a:ea typeface="Arial"/>
                <a:cs typeface="Arial"/>
                <a:sym typeface="Arial"/>
              </a:rPr>
              <a:t>пентанол 			</a:t>
            </a:r>
            <a:r>
              <a:rPr lang="ru" sz="1800" b="0" i="0" u="none" strike="noStrike" cap="none">
                <a:solidFill>
                  <a:srgbClr val="4A86E8"/>
                </a:solidFill>
                <a:latin typeface="Arial"/>
                <a:ea typeface="Arial"/>
                <a:cs typeface="Arial"/>
                <a:sym typeface="Arial"/>
              </a:rPr>
              <a:t>нео</a:t>
            </a:r>
            <a:r>
              <a:rPr lang="ru" sz="1800" b="0" i="0" u="none" strike="noStrike" cap="none">
                <a:solidFill>
                  <a:schemeClr val="dk1"/>
                </a:solidFill>
                <a:latin typeface="Arial"/>
                <a:ea typeface="Arial"/>
                <a:cs typeface="Arial"/>
                <a:sym typeface="Arial"/>
              </a:rPr>
              <a:t>-пентанол</a:t>
            </a:r>
            <a:r>
              <a:rPr lang="ru" sz="2000" b="0" i="0" u="none" strike="noStrike" cap="none">
                <a:solidFill>
                  <a:schemeClr val="dk1"/>
                </a:solidFill>
                <a:latin typeface="Arial"/>
                <a:ea typeface="Arial"/>
                <a:cs typeface="Arial"/>
                <a:sym typeface="Arial"/>
              </a:rPr>
              <a:t>	  	</a:t>
            </a:r>
            <a:r>
              <a:rPr lang="ru" sz="1800" b="0" i="0" u="none" strike="noStrike" cap="none">
                <a:solidFill>
                  <a:srgbClr val="4A86E8"/>
                </a:solidFill>
                <a:latin typeface="Arial"/>
                <a:ea typeface="Arial"/>
                <a:cs typeface="Arial"/>
                <a:sym typeface="Arial"/>
              </a:rPr>
              <a:t>екін</a:t>
            </a:r>
            <a:r>
              <a:rPr lang="ru" sz="1800" b="0" i="0" u="none" strike="noStrike" cap="none">
                <a:solidFill>
                  <a:schemeClr val="dk1"/>
                </a:solidFill>
                <a:latin typeface="Arial"/>
                <a:ea typeface="Arial"/>
                <a:cs typeface="Arial"/>
                <a:sym typeface="Arial"/>
              </a:rPr>
              <a:t>-Butanol</a:t>
            </a:r>
            <a:endParaRPr sz="1400" b="0" i="0" u="none" strike="noStrike" cap="none">
              <a:solidFill>
                <a:srgbClr val="000000"/>
              </a:solidFill>
              <a:latin typeface="Arial"/>
              <a:ea typeface="Arial"/>
              <a:cs typeface="Arial"/>
              <a:sym typeface="Arial"/>
            </a:endParaRPr>
          </a:p>
        </p:txBody>
      </p:sp>
      <p:pic>
        <p:nvPicPr>
          <p:cNvPr id="108" name="Google Shape;108;p19"/>
          <p:cNvPicPr preferRelativeResize="0"/>
          <p:nvPr/>
        </p:nvPicPr>
        <p:blipFill rotWithShape="1">
          <a:blip r:embed="rId8">
            <a:alphaModFix/>
          </a:blip>
          <a:srcRect/>
          <a:stretch/>
        </p:blipFill>
        <p:spPr>
          <a:xfrm>
            <a:off x="7157950" y="3354450"/>
            <a:ext cx="1899314" cy="762000"/>
          </a:xfrm>
          <a:prstGeom prst="rect">
            <a:avLst/>
          </a:prstGeom>
          <a:noFill/>
          <a:ln>
            <a:noFill/>
          </a:ln>
        </p:spPr>
      </p:pic>
      <p:cxnSp>
        <p:nvCxnSpPr>
          <p:cNvPr id="109" name="Google Shape;109;p19"/>
          <p:cNvCxnSpPr/>
          <p:nvPr/>
        </p:nvCxnSpPr>
        <p:spPr>
          <a:xfrm>
            <a:off x="6289675" y="2595275"/>
            <a:ext cx="1490700" cy="0"/>
          </a:xfrm>
          <a:prstGeom prst="straightConnector1">
            <a:avLst/>
          </a:prstGeom>
          <a:noFill/>
          <a:ln w="19050" cap="flat" cmpd="sng">
            <a:solidFill>
              <a:srgbClr val="FF0000"/>
            </a:solidFill>
            <a:prstDash val="solid"/>
            <a:round/>
            <a:headEnd type="none" w="sm" len="sm"/>
            <a:tailEnd type="triangle" w="med" len="med"/>
          </a:ln>
        </p:spPr>
      </p:cxnSp>
      <p:sp>
        <p:nvSpPr>
          <p:cNvPr id="110" name="Google Shape;110;p19"/>
          <p:cNvSpPr txBox="1"/>
          <p:nvPr/>
        </p:nvSpPr>
        <p:spPr>
          <a:xfrm>
            <a:off x="7938650" y="3214763"/>
            <a:ext cx="1134000" cy="4566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FF0000"/>
                </a:solidFill>
                <a:latin typeface="Arial"/>
                <a:ea typeface="Arial"/>
                <a:cs typeface="Arial"/>
                <a:sym typeface="Arial"/>
              </a:rPr>
              <a:t>екіншілік көміртегі</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subTitle" idx="1"/>
          </p:nvPr>
        </p:nvSpPr>
        <p:spPr>
          <a:xfrm>
            <a:off x="165775" y="167475"/>
            <a:ext cx="8520600" cy="4828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ru" sz="2400" b="1" i="1">
                <a:solidFill>
                  <a:schemeClr val="dk1"/>
                </a:solidFill>
              </a:rPr>
              <a:t>Сығылған және сызықтық форматта спирттердің құрылымын жазып, атаңыз:</a:t>
            </a:r>
            <a:endParaRPr sz="2400">
              <a:solidFill>
                <a:schemeClr val="dk1"/>
              </a:solidFill>
            </a:endParaRPr>
          </a:p>
          <a:p>
            <a:pPr marL="0" lvl="0" indent="0" algn="just" rtl="0">
              <a:lnSpc>
                <a:spcPct val="100000"/>
              </a:lnSpc>
              <a:spcBef>
                <a:spcPts val="0"/>
              </a:spcBef>
              <a:spcAft>
                <a:spcPts val="0"/>
              </a:spcAft>
              <a:buSzPts val="2800"/>
              <a:buNone/>
            </a:pPr>
            <a:endParaRPr sz="2400">
              <a:solidFill>
                <a:schemeClr val="dk1"/>
              </a:solidFill>
              <a:highlight>
                <a:srgbClr val="93C47D"/>
              </a:highlight>
            </a:endParaRPr>
          </a:p>
          <a:p>
            <a:pPr marL="0" lvl="0" indent="0" algn="just" rtl="0">
              <a:lnSpc>
                <a:spcPct val="100000"/>
              </a:lnSpc>
              <a:spcBef>
                <a:spcPts val="0"/>
              </a:spcBef>
              <a:spcAft>
                <a:spcPts val="0"/>
              </a:spcAft>
              <a:buSzPts val="2800"/>
              <a:buNone/>
            </a:pPr>
            <a:r>
              <a:rPr lang="ru" sz="2400">
                <a:solidFill>
                  <a:schemeClr val="dk1"/>
                </a:solidFill>
              </a:rPr>
              <a:t>Пропанол-1 немесе н-пропанол 		</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Изопропанол немесе пропанол-2		</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Изобутанол немесе бутанол-2</a:t>
            </a:r>
            <a:r>
              <a:rPr lang="ru" sz="2400" b="1">
                <a:solidFill>
                  <a:schemeClr val="dk1"/>
                </a:solidFill>
              </a:rPr>
              <a:t>			</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Үшін-бутанол</a:t>
            </a:r>
            <a:r>
              <a:rPr lang="ru" sz="2400" b="1">
                <a:solidFill>
                  <a:schemeClr val="dk1"/>
                </a:solidFill>
              </a:rPr>
              <a:t>						</a:t>
            </a:r>
            <a:endParaRPr sz="2400" b="1">
              <a:solidFill>
                <a:srgbClr val="FF0000"/>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subTitle" idx="1"/>
          </p:nvPr>
        </p:nvSpPr>
        <p:spPr>
          <a:xfrm>
            <a:off x="165775" y="167475"/>
            <a:ext cx="8520600" cy="4828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ru" sz="2400" b="1" i="1">
                <a:solidFill>
                  <a:schemeClr val="dk1"/>
                </a:solidFill>
              </a:rPr>
              <a:t>Сығылған және сызықтық форматта спирттердің құрылымын жазып, атаңыз:</a:t>
            </a:r>
            <a:endParaRPr sz="2400">
              <a:solidFill>
                <a:schemeClr val="dk1"/>
              </a:solidFill>
            </a:endParaRPr>
          </a:p>
          <a:p>
            <a:pPr marL="0" lvl="0" indent="0" algn="just" rtl="0">
              <a:lnSpc>
                <a:spcPct val="100000"/>
              </a:lnSpc>
              <a:spcBef>
                <a:spcPts val="0"/>
              </a:spcBef>
              <a:spcAft>
                <a:spcPts val="0"/>
              </a:spcAft>
              <a:buSzPts val="2800"/>
              <a:buNone/>
            </a:pPr>
            <a:endParaRPr sz="2400">
              <a:solidFill>
                <a:schemeClr val="dk1"/>
              </a:solidFill>
              <a:highlight>
                <a:srgbClr val="93C47D"/>
              </a:highlight>
            </a:endParaRPr>
          </a:p>
          <a:p>
            <a:pPr marL="0" lvl="0" indent="0" algn="just" rtl="0">
              <a:lnSpc>
                <a:spcPct val="100000"/>
              </a:lnSpc>
              <a:spcBef>
                <a:spcPts val="0"/>
              </a:spcBef>
              <a:spcAft>
                <a:spcPts val="0"/>
              </a:spcAft>
              <a:buSzPts val="2800"/>
              <a:buNone/>
            </a:pPr>
            <a:r>
              <a:rPr lang="ru" sz="2400">
                <a:solidFill>
                  <a:schemeClr val="dk1"/>
                </a:solidFill>
              </a:rPr>
              <a:t>Пропан</a:t>
            </a:r>
            <a:r>
              <a:rPr lang="ru" sz="2400">
                <a:solidFill>
                  <a:srgbClr val="FF0000"/>
                </a:solidFill>
              </a:rPr>
              <a:t>ол</a:t>
            </a:r>
            <a:r>
              <a:rPr lang="ru" sz="2400">
                <a:solidFill>
                  <a:schemeClr val="dk1"/>
                </a:solidFill>
              </a:rPr>
              <a:t>-1 немесе  н-пропан</a:t>
            </a:r>
            <a:r>
              <a:rPr lang="ru" sz="2400">
                <a:solidFill>
                  <a:srgbClr val="FF0000"/>
                </a:solidFill>
              </a:rPr>
              <a:t>ол</a:t>
            </a:r>
            <a:r>
              <a:rPr lang="ru" sz="2400">
                <a:solidFill>
                  <a:schemeClr val="dk1"/>
                </a:solidFill>
              </a:rPr>
              <a:t> 		</a:t>
            </a:r>
            <a:r>
              <a:rPr lang="ru" sz="2400" b="1">
                <a:solidFill>
                  <a:schemeClr val="dk1"/>
                </a:solidFill>
              </a:rPr>
              <a:t>CH</a:t>
            </a:r>
            <a:r>
              <a:rPr lang="ru" sz="2400" b="1" baseline="-25000">
                <a:solidFill>
                  <a:schemeClr val="dk1"/>
                </a:solidFill>
              </a:rPr>
              <a:t>3</a:t>
            </a:r>
            <a:r>
              <a:rPr lang="ru" sz="2400" b="1">
                <a:solidFill>
                  <a:schemeClr val="dk1"/>
                </a:solidFill>
              </a:rPr>
              <a:t>CH</a:t>
            </a:r>
            <a:r>
              <a:rPr lang="ru" sz="2400" b="1" baseline="-25000">
                <a:solidFill>
                  <a:schemeClr val="dk1"/>
                </a:solidFill>
              </a:rPr>
              <a:t>2</a:t>
            </a:r>
            <a:r>
              <a:rPr lang="ru" sz="2400" b="1">
                <a:solidFill>
                  <a:schemeClr val="dk1"/>
                </a:solidFill>
              </a:rPr>
              <a:t>CH</a:t>
            </a:r>
            <a:r>
              <a:rPr lang="ru" sz="2400" b="1" baseline="-25000">
                <a:solidFill>
                  <a:schemeClr val="dk1"/>
                </a:solidFill>
              </a:rPr>
              <a:t>2</a:t>
            </a:r>
            <a:r>
              <a:rPr lang="ru" sz="2400" b="1">
                <a:solidFill>
                  <a:schemeClr val="dk1"/>
                </a:solidFill>
              </a:rPr>
              <a:t>-</a:t>
            </a:r>
            <a:r>
              <a:rPr lang="ru" sz="2400" b="1">
                <a:solidFill>
                  <a:srgbClr val="FF0000"/>
                </a:solidFill>
              </a:rPr>
              <a:t>OH</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Изопропан</a:t>
            </a:r>
            <a:r>
              <a:rPr lang="ru" sz="2400">
                <a:solidFill>
                  <a:srgbClr val="FF0000"/>
                </a:solidFill>
              </a:rPr>
              <a:t>ол</a:t>
            </a:r>
            <a:r>
              <a:rPr lang="ru" sz="2400">
                <a:solidFill>
                  <a:schemeClr val="dk1"/>
                </a:solidFill>
              </a:rPr>
              <a:t>  немесе пропан</a:t>
            </a:r>
            <a:r>
              <a:rPr lang="ru" sz="2400">
                <a:solidFill>
                  <a:srgbClr val="FF0000"/>
                </a:solidFill>
              </a:rPr>
              <a:t>ол</a:t>
            </a:r>
            <a:r>
              <a:rPr lang="ru" sz="2400">
                <a:solidFill>
                  <a:schemeClr val="dk1"/>
                </a:solidFill>
              </a:rPr>
              <a:t>-2 	</a:t>
            </a:r>
            <a:r>
              <a:rPr lang="ru" sz="2400" b="1">
                <a:solidFill>
                  <a:schemeClr val="dk1"/>
                </a:solidFill>
              </a:rPr>
              <a:t>(CH</a:t>
            </a:r>
            <a:r>
              <a:rPr lang="ru" sz="2400" b="1" baseline="-25000">
                <a:solidFill>
                  <a:schemeClr val="dk1"/>
                </a:solidFill>
              </a:rPr>
              <a:t>3</a:t>
            </a:r>
            <a:r>
              <a:rPr lang="ru" sz="2400" b="1">
                <a:solidFill>
                  <a:schemeClr val="dk1"/>
                </a:solidFill>
              </a:rPr>
              <a:t>)</a:t>
            </a:r>
            <a:r>
              <a:rPr lang="ru" sz="2400" b="1" baseline="-25000">
                <a:solidFill>
                  <a:schemeClr val="dk1"/>
                </a:solidFill>
              </a:rPr>
              <a:t>2</a:t>
            </a:r>
            <a:r>
              <a:rPr lang="ru" sz="2400" b="1">
                <a:solidFill>
                  <a:schemeClr val="dk1"/>
                </a:solidFill>
              </a:rPr>
              <a:t>CH-</a:t>
            </a:r>
            <a:r>
              <a:rPr lang="ru" sz="2400" b="1">
                <a:solidFill>
                  <a:srgbClr val="FF0000"/>
                </a:solidFill>
              </a:rPr>
              <a:t>OH</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Изобутан</a:t>
            </a:r>
            <a:r>
              <a:rPr lang="ru" sz="2400">
                <a:solidFill>
                  <a:srgbClr val="FF0000"/>
                </a:solidFill>
              </a:rPr>
              <a:t>ол</a:t>
            </a:r>
            <a:r>
              <a:rPr lang="ru" sz="2400">
                <a:solidFill>
                  <a:schemeClr val="dk1"/>
                </a:solidFill>
              </a:rPr>
              <a:t> немесе  бутан</a:t>
            </a:r>
            <a:r>
              <a:rPr lang="ru" sz="2400">
                <a:solidFill>
                  <a:srgbClr val="FF0000"/>
                </a:solidFill>
              </a:rPr>
              <a:t>ол</a:t>
            </a:r>
            <a:r>
              <a:rPr lang="ru" sz="2400">
                <a:solidFill>
                  <a:schemeClr val="dk1"/>
                </a:solidFill>
              </a:rPr>
              <a:t>-2</a:t>
            </a:r>
            <a:r>
              <a:rPr lang="ru" sz="2400" b="1">
                <a:solidFill>
                  <a:schemeClr val="dk1"/>
                </a:solidFill>
              </a:rPr>
              <a:t>		(CH</a:t>
            </a:r>
            <a:r>
              <a:rPr lang="ru" sz="2400" b="1" baseline="-25000">
                <a:solidFill>
                  <a:schemeClr val="dk1"/>
                </a:solidFill>
              </a:rPr>
              <a:t>3</a:t>
            </a:r>
            <a:r>
              <a:rPr lang="ru" sz="2400" b="1">
                <a:solidFill>
                  <a:schemeClr val="dk1"/>
                </a:solidFill>
              </a:rPr>
              <a:t>)</a:t>
            </a:r>
            <a:r>
              <a:rPr lang="ru" sz="2400" b="1" baseline="-25000">
                <a:solidFill>
                  <a:schemeClr val="dk1"/>
                </a:solidFill>
              </a:rPr>
              <a:t>2</a:t>
            </a:r>
            <a:r>
              <a:rPr lang="ru" sz="2400" b="1">
                <a:solidFill>
                  <a:schemeClr val="dk1"/>
                </a:solidFill>
              </a:rPr>
              <a:t>CHCH</a:t>
            </a:r>
            <a:r>
              <a:rPr lang="ru" sz="2400" b="1" baseline="-25000">
                <a:solidFill>
                  <a:schemeClr val="dk1"/>
                </a:solidFill>
              </a:rPr>
              <a:t>2</a:t>
            </a:r>
            <a:r>
              <a:rPr lang="ru" sz="2400" b="1">
                <a:solidFill>
                  <a:schemeClr val="dk1"/>
                </a:solidFill>
              </a:rPr>
              <a:t>-</a:t>
            </a:r>
            <a:r>
              <a:rPr lang="ru" sz="2400" b="1">
                <a:solidFill>
                  <a:srgbClr val="FF0000"/>
                </a:solidFill>
              </a:rPr>
              <a:t>OH</a:t>
            </a:r>
            <a:endParaRPr sz="2400" b="1">
              <a:solidFill>
                <a:srgbClr val="FF0000"/>
              </a:solidFill>
            </a:endParaRPr>
          </a:p>
          <a:p>
            <a:pPr marL="0" lvl="0" indent="0" algn="just" rtl="0">
              <a:lnSpc>
                <a:spcPct val="100000"/>
              </a:lnSpc>
              <a:spcBef>
                <a:spcPts val="0"/>
              </a:spcBef>
              <a:spcAft>
                <a:spcPts val="0"/>
              </a:spcAft>
              <a:buSzPts val="2800"/>
              <a:buNone/>
            </a:pPr>
            <a:endParaRPr sz="2400" b="1">
              <a:solidFill>
                <a:srgbClr val="FF0000"/>
              </a:solidFill>
            </a:endParaRPr>
          </a:p>
          <a:p>
            <a:pPr marL="0" lvl="0" indent="0" algn="just" rtl="0">
              <a:lnSpc>
                <a:spcPct val="100000"/>
              </a:lnSpc>
              <a:spcBef>
                <a:spcPts val="0"/>
              </a:spcBef>
              <a:spcAft>
                <a:spcPts val="0"/>
              </a:spcAft>
              <a:buSzPts val="2800"/>
              <a:buNone/>
            </a:pP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Үшін-бутан</a:t>
            </a:r>
            <a:r>
              <a:rPr lang="ru" sz="2400">
                <a:solidFill>
                  <a:srgbClr val="FF0000"/>
                </a:solidFill>
              </a:rPr>
              <a:t>ол</a:t>
            </a:r>
            <a:r>
              <a:rPr lang="ru" sz="2400" b="1">
                <a:solidFill>
                  <a:schemeClr val="dk1"/>
                </a:solidFill>
              </a:rPr>
              <a:t>						(CH</a:t>
            </a:r>
            <a:r>
              <a:rPr lang="ru" sz="2400" b="1" baseline="-25000">
                <a:solidFill>
                  <a:schemeClr val="dk1"/>
                </a:solidFill>
              </a:rPr>
              <a:t>3</a:t>
            </a:r>
            <a:r>
              <a:rPr lang="ru" sz="2400" b="1">
                <a:solidFill>
                  <a:schemeClr val="dk1"/>
                </a:solidFill>
              </a:rPr>
              <a:t>)</a:t>
            </a:r>
            <a:r>
              <a:rPr lang="ru" sz="2400" b="1" baseline="-25000">
                <a:solidFill>
                  <a:schemeClr val="dk1"/>
                </a:solidFill>
              </a:rPr>
              <a:t>3</a:t>
            </a:r>
            <a:r>
              <a:rPr lang="ru" sz="2400" b="1">
                <a:solidFill>
                  <a:schemeClr val="dk1"/>
                </a:solidFill>
              </a:rPr>
              <a:t>C-</a:t>
            </a:r>
            <a:r>
              <a:rPr lang="ru" sz="2400" b="1">
                <a:solidFill>
                  <a:srgbClr val="FF0000"/>
                </a:solidFill>
              </a:rPr>
              <a:t>OH</a:t>
            </a:r>
            <a:endParaRPr sz="2400" b="1">
              <a:solidFill>
                <a:srgbClr val="FF0000"/>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1547</Words>
  <Application>Microsoft Office PowerPoint</Application>
  <PresentationFormat>Экран (16:9)</PresentationFormat>
  <Paragraphs>251</Paragraphs>
  <Slides>40</Slides>
  <Notes>40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40</vt:i4>
      </vt:variant>
    </vt:vector>
  </HeadingPairs>
  <TitlesOfParts>
    <vt:vector size="47" baseType="lpstr">
      <vt:lpstr>Arial</vt:lpstr>
      <vt:lpstr>Times New Roman</vt:lpstr>
      <vt:lpstr>Georgia</vt:lpstr>
      <vt:lpstr>Montserrat</vt:lpstr>
      <vt:lpstr>Calibri</vt:lpstr>
      <vt:lpstr>Book Antiqua</vt:lpstr>
      <vt:lpstr>Simple Light</vt:lpstr>
      <vt:lpstr>әл-Фараби атындағы Қазақ Ұлттық университеті Жоғарғы медицина мектебі </vt:lpstr>
      <vt:lpstr>Презентация PowerPoint</vt:lpstr>
      <vt:lpstr>Лекция соңында сіз келесі мәліметтерді игере аласыз:</vt:lpstr>
      <vt:lpstr>Әдебиет</vt:lpstr>
      <vt:lpstr>- Спирттер, Фенолдар, эфирлер</vt:lpstr>
      <vt:lpstr>- Спирттер (алкоголдер)</vt:lpstr>
      <vt:lpstr>Спирттер (алкоголдер)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Анықтаңыз және атаңыз: гликольдер және глицеролдар (көпатомды спирттер)</vt:lpstr>
      <vt:lpstr>- Фенолдар</vt:lpstr>
      <vt:lpstr> Фенолдар, жүйелік аталуы</vt:lpstr>
      <vt:lpstr> Фенолдар, жүйелік аталуы</vt:lpstr>
      <vt:lpstr>- Жай эфирлер</vt:lpstr>
      <vt:lpstr>- Жай эфирлер IUPAC номенклатурасы</vt:lpstr>
      <vt:lpstr>Спирттер, фенолдар және эфирлердің өзара құрылымдық айырмашылықтары</vt:lpstr>
      <vt:lpstr>- Спирттер, фенолдар және эфирлердің қасиеттері</vt:lpstr>
      <vt:lpstr>Молекулалық массасы бірдей қосылыстарға қарағанда, спирттердің қайнау температурасы неге жоғары болатынына  түсіндерме</vt:lpstr>
      <vt:lpstr>Гидрофобты және гидрофилді спирттердің сипаттамасы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Спирттер мен фенолдардың кеңінен таралған реакциялары</vt:lpstr>
      <vt:lpstr>- Эфирлерді дайындау реакциялары</vt:lpstr>
      <vt:lpstr>- Эфирлерді дайындау реакциялары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әл-Фараби атындағы Қазақ Ұлттық университеті Жоғарғы медицина мектебі </dc:title>
  <dc:creator>Lenovo</dc:creator>
  <cp:lastModifiedBy>Aliya</cp:lastModifiedBy>
  <cp:revision>2</cp:revision>
  <dcterms:modified xsi:type="dcterms:W3CDTF">2020-04-14T04:32:47Z</dcterms:modified>
</cp:coreProperties>
</file>